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539" r:id="rId2"/>
    <p:sldId id="540" r:id="rId3"/>
    <p:sldId id="541" r:id="rId4"/>
    <p:sldId id="542" r:id="rId5"/>
    <p:sldId id="543" r:id="rId6"/>
    <p:sldId id="544" r:id="rId7"/>
    <p:sldId id="545" r:id="rId8"/>
    <p:sldId id="546" r:id="rId9"/>
    <p:sldId id="547" r:id="rId10"/>
    <p:sldId id="548" r:id="rId11"/>
    <p:sldId id="549" r:id="rId12"/>
    <p:sldId id="550" r:id="rId13"/>
    <p:sldId id="551" r:id="rId14"/>
    <p:sldId id="552" r:id="rId15"/>
    <p:sldId id="553" r:id="rId16"/>
    <p:sldId id="554" r:id="rId17"/>
    <p:sldId id="555" r:id="rId18"/>
    <p:sldId id="556" r:id="rId19"/>
    <p:sldId id="557" r:id="rId20"/>
    <p:sldId id="558" r:id="rId21"/>
    <p:sldId id="559" r:id="rId22"/>
    <p:sldId id="560" r:id="rId23"/>
    <p:sldId id="561" r:id="rId24"/>
    <p:sldId id="562" r:id="rId25"/>
    <p:sldId id="563" r:id="rId26"/>
    <p:sldId id="538" r:id="rId27"/>
  </p:sldIdLst>
  <p:sldSz cx="9144000" cy="6858000" type="screen4x3"/>
  <p:notesSz cx="6669088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76092"/>
    <a:srgbClr val="002060"/>
    <a:srgbClr val="000000"/>
    <a:srgbClr val="33CCFF"/>
    <a:srgbClr val="66AA82"/>
    <a:srgbClr val="62AE6F"/>
    <a:srgbClr val="E16F2F"/>
    <a:srgbClr val="0000FF"/>
    <a:srgbClr val="BD2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96" autoAdjust="0"/>
    <p:restoredTop sz="83851" autoAdjust="0"/>
  </p:normalViewPr>
  <p:slideViewPr>
    <p:cSldViewPr>
      <p:cViewPr varScale="1">
        <p:scale>
          <a:sx n="86" d="100"/>
          <a:sy n="86" d="100"/>
        </p:scale>
        <p:origin x="84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7650A-C73D-4AB6-B414-B3E230AE31CF}" type="datetimeFigureOut">
              <a:rPr lang="de-DE" smtClean="0"/>
              <a:t>30.06.2020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6866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F54B8-2E85-41F7-9D06-3AA5C5C160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6562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0420C-D5EE-400B-AC93-9DF6A53CF8AC}" type="datetimeFigureOut">
              <a:rPr lang="de-DE" smtClean="0"/>
              <a:t>30.06.2020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8" y="943009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B6116-57C1-46C9-A600-FC483E40F6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772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e.com/articles/nrmicro2164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B6116-57C1-46C9-A600-FC483E40F66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6611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Fluorchinolone</a:t>
            </a:r>
            <a:r>
              <a:rPr lang="de-DE" dirty="0"/>
              <a:t>, auch als </a:t>
            </a:r>
            <a:r>
              <a:rPr lang="de-DE" b="1" dirty="0"/>
              <a:t>C</a:t>
            </a:r>
            <a:r>
              <a:rPr lang="de-DE" dirty="0"/>
              <a:t>hinolone bekannt, werden von niedergelassenen Fachärzten häufig verordnet, obwohl nicht Therapie 1. oder 2. Wahl entsprechend Fachgesellschaften / deren Leitlinien.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04957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2507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94773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2507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5154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26185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buFont typeface="+mj-lt"/>
              <a:buNone/>
            </a:pPr>
            <a:r>
              <a:rPr lang="de-AT" sz="1200" dirty="0"/>
              <a:t>Isolierung / Barrieremaßnahmen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5154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1430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38456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buFont typeface="+mj-lt"/>
              <a:buNone/>
            </a:pPr>
            <a:endParaRPr lang="de-AT" sz="1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8501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Vortrag: </a:t>
            </a:r>
          </a:p>
          <a:p>
            <a:r>
              <a:rPr lang="de-DE" sz="1200" b="0" i="0" u="none" strike="noStrike" kern="1200" cap="none" spc="0" baseline="0" dirty="0">
                <a:solidFill>
                  <a:srgbClr val="000000"/>
                </a:solidFill>
                <a:effectLst/>
                <a:uFillTx/>
                <a:latin typeface="Calibri"/>
              </a:rPr>
              <a:t>Der Inhalt und Aufbau des Vortrags orientiert sich an der KRINKO Empfehlung zum Hygienemanagement von C. diff. Infektionen (CDI)</a:t>
            </a:r>
          </a:p>
          <a:p>
            <a:r>
              <a:rPr lang="de-DE" sz="1200" b="0" i="0" u="none" strike="noStrike" kern="1200" cap="none" spc="0" baseline="0" dirty="0">
                <a:solidFill>
                  <a:srgbClr val="000000"/>
                </a:solidFill>
                <a:effectLst/>
                <a:uFillTx/>
                <a:latin typeface="Calibri"/>
              </a:rPr>
              <a:t>Es ergibt sich folgende inhaltliche Gliederung:</a:t>
            </a:r>
          </a:p>
          <a:p>
            <a:r>
              <a:rPr lang="de-DE" sz="1200" b="0" i="0" u="none" strike="noStrike" kern="1200" cap="none" spc="0" baseline="0" dirty="0">
                <a:solidFill>
                  <a:srgbClr val="000000"/>
                </a:solidFill>
                <a:effectLst/>
                <a:uFillTx/>
                <a:latin typeface="Calibri"/>
              </a:rPr>
              <a:t>Block EPIDEMIOLOGIE</a:t>
            </a:r>
          </a:p>
          <a:p>
            <a:r>
              <a:rPr lang="de-DE" sz="1200" b="0" i="0" u="none" strike="noStrike" kern="1200" cap="none" spc="0" baseline="0" dirty="0">
                <a:solidFill>
                  <a:srgbClr val="000000"/>
                </a:solidFill>
                <a:effectLst/>
                <a:uFillTx/>
                <a:latin typeface="Calibri"/>
              </a:rPr>
              <a:t>Block HYGIENEMANAGEMENT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94773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buFont typeface="+mj-lt"/>
              <a:buNone/>
            </a:pPr>
            <a:r>
              <a:rPr lang="de-DE" sz="1200" dirty="0"/>
              <a:t>Vortrag: </a:t>
            </a:r>
          </a:p>
          <a:p>
            <a:pPr lvl="0">
              <a:spcBef>
                <a:spcPts val="0"/>
              </a:spcBef>
              <a:buFont typeface="+mj-lt"/>
              <a:buNone/>
            </a:pPr>
            <a:r>
              <a:rPr lang="de-DE" sz="1200" dirty="0"/>
              <a:t>Methode 18 und DIN: Suspensionstests mit </a:t>
            </a:r>
            <a:r>
              <a:rPr lang="de-DE" sz="1200" i="1" dirty="0"/>
              <a:t>C. diff. </a:t>
            </a:r>
            <a:r>
              <a:rPr lang="de-DE" sz="1200" dirty="0"/>
              <a:t>-Prüfstämmen, die nicht realitätsnah standardisiert sind.</a:t>
            </a:r>
          </a:p>
          <a:p>
            <a:pPr lvl="0">
              <a:spcBef>
                <a:spcPts val="0"/>
              </a:spcBef>
              <a:buFont typeface="+mj-lt"/>
              <a:buNone/>
            </a:pPr>
            <a:endParaRPr lang="de-DE" sz="1200" dirty="0"/>
          </a:p>
          <a:p>
            <a:pPr lvl="0">
              <a:spcBef>
                <a:spcPts val="0"/>
              </a:spcBef>
              <a:buFont typeface="+mj-lt"/>
              <a:buNone/>
            </a:pPr>
            <a:r>
              <a:rPr lang="de-DE" sz="1200" dirty="0"/>
              <a:t>Methode 19 ist nun geprüft und offiziell von </a:t>
            </a:r>
            <a:r>
              <a:rPr lang="de-DE" sz="1200" baseline="0" dirty="0"/>
              <a:t>VAH angewandt</a:t>
            </a:r>
            <a:r>
              <a:rPr lang="de-DE" sz="1200" dirty="0"/>
              <a:t>. Jetzt gibt es einen praxisnahen Test: den 4-Felder Test.</a:t>
            </a:r>
          </a:p>
          <a:p>
            <a:pPr lvl="0">
              <a:spcBef>
                <a:spcPts val="0"/>
              </a:spcBef>
              <a:buFont typeface="+mj-lt"/>
              <a:buNone/>
            </a:pPr>
            <a:r>
              <a:rPr lang="de-DE" sz="1200" dirty="0"/>
              <a:t>Quelle: Folie </a:t>
            </a:r>
            <a:r>
              <a:rPr lang="de-DE" sz="1200" dirty="0" err="1"/>
              <a:t>UKBonn</a:t>
            </a:r>
            <a:r>
              <a:rPr lang="de-DE" sz="1200" dirty="0"/>
              <a:t>/VAH; Veröffentlichungen des VAH.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85017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Vortrag:</a:t>
            </a:r>
          </a:p>
          <a:p>
            <a:r>
              <a:rPr lang="de-DE" dirty="0"/>
              <a:t>Untererfassung – immer dran denken</a:t>
            </a:r>
          </a:p>
          <a:p>
            <a:endParaRPr lang="de-DE" dirty="0"/>
          </a:p>
          <a:p>
            <a:r>
              <a:rPr lang="de-DE" dirty="0"/>
              <a:t>Sporenbildung – </a:t>
            </a:r>
          </a:p>
          <a:p>
            <a:r>
              <a:rPr lang="de-DE" sz="1200" dirty="0"/>
              <a:t>täglich </a:t>
            </a:r>
            <a:r>
              <a:rPr lang="de-DE" sz="1200" dirty="0" err="1"/>
              <a:t>sporozid</a:t>
            </a:r>
            <a:r>
              <a:rPr lang="de-DE" sz="1200" dirty="0"/>
              <a:t> mit bakterizid/</a:t>
            </a:r>
            <a:r>
              <a:rPr lang="de-DE" sz="1200" dirty="0" err="1"/>
              <a:t>levurozid</a:t>
            </a:r>
            <a:r>
              <a:rPr lang="de-DE" sz="1200" dirty="0"/>
              <a:t> Konz.  reinigen, intensive </a:t>
            </a:r>
            <a:r>
              <a:rPr lang="de-DE" sz="1200" dirty="0" err="1"/>
              <a:t>sporizide</a:t>
            </a:r>
            <a:r>
              <a:rPr lang="de-DE" sz="1200" dirty="0"/>
              <a:t> Schlussdesinfektion</a:t>
            </a:r>
            <a:endParaRPr lang="de-DE" dirty="0"/>
          </a:p>
          <a:p>
            <a:endParaRPr lang="de-DE" dirty="0"/>
          </a:p>
          <a:p>
            <a:r>
              <a:rPr lang="de-DE" dirty="0"/>
              <a:t>Rationaler Antibiotikaeinsatz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85017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buFont typeface="+mj-lt"/>
              <a:buNone/>
            </a:pPr>
            <a:endParaRPr lang="de-AT" sz="1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85017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B6116-57C1-46C9-A600-FC483E40F666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1883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Quellen zur </a:t>
            </a:r>
            <a:r>
              <a:rPr lang="de-DE" dirty="0" err="1"/>
              <a:t>Clostridien</a:t>
            </a:r>
            <a:r>
              <a:rPr lang="de-DE" dirty="0"/>
              <a:t>-Einteilung: </a:t>
            </a:r>
          </a:p>
          <a:p>
            <a:endParaRPr lang="de-DE" dirty="0"/>
          </a:p>
          <a:p>
            <a:r>
              <a:rPr lang="de-DE" dirty="0"/>
              <a:t>1. 2016 Aug;40:95-9. </a:t>
            </a:r>
            <a:r>
              <a:rPr lang="de-DE" dirty="0" err="1"/>
              <a:t>doi</a:t>
            </a:r>
            <a:r>
              <a:rPr lang="de-DE" dirty="0"/>
              <a:t>: 10.1016/j.anaerobe.2016.06.008. </a:t>
            </a:r>
            <a:r>
              <a:rPr lang="de-DE" dirty="0" err="1"/>
              <a:t>Epub</a:t>
            </a:r>
            <a:r>
              <a:rPr lang="de-DE" dirty="0"/>
              <a:t> 2016 Jun 28.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0" dirty="0" err="1"/>
              <a:t>Reclassification</a:t>
            </a:r>
            <a:r>
              <a:rPr lang="de-DE" b="0" dirty="0"/>
              <a:t> </a:t>
            </a:r>
            <a:r>
              <a:rPr lang="de-DE" b="0" dirty="0" err="1"/>
              <a:t>of</a:t>
            </a:r>
            <a:r>
              <a:rPr lang="de-DE" b="0" dirty="0"/>
              <a:t> Clostridium difficile </a:t>
            </a:r>
            <a:r>
              <a:rPr lang="de-DE" b="0" dirty="0" err="1"/>
              <a:t>as</a:t>
            </a:r>
            <a:r>
              <a:rPr lang="de-DE" b="0" dirty="0"/>
              <a:t> </a:t>
            </a:r>
            <a:r>
              <a:rPr lang="de-DE" b="0" dirty="0" err="1"/>
              <a:t>Clostridioides</a:t>
            </a:r>
            <a:r>
              <a:rPr lang="de-DE" b="0" dirty="0"/>
              <a:t> difficile (Hall and </a:t>
            </a:r>
            <a:r>
              <a:rPr lang="de-DE" b="0" dirty="0" err="1"/>
              <a:t>O'Toole</a:t>
            </a:r>
            <a:r>
              <a:rPr lang="de-DE" b="0" dirty="0"/>
              <a:t> 1935) </a:t>
            </a:r>
            <a:r>
              <a:rPr lang="de-DE" b="0" dirty="0" err="1"/>
              <a:t>Prévot</a:t>
            </a:r>
            <a:r>
              <a:rPr lang="de-DE" b="0" dirty="0"/>
              <a:t> 1938.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0" dirty="0" err="1"/>
              <a:t>Reclassification</a:t>
            </a:r>
            <a:r>
              <a:rPr lang="de-DE" b="0" dirty="0"/>
              <a:t> … „</a:t>
            </a:r>
            <a:r>
              <a:rPr lang="en-US" b="0" dirty="0"/>
              <a:t>Based </a:t>
            </a:r>
            <a:r>
              <a:rPr lang="en-US" dirty="0"/>
              <a:t>on 16S rRNA gene sequence analysis”…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2. Journal of Infection and Chemotherapy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https://www.jiac-j.com/article/S1341-321X(17)30303-3/fulltext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“…</a:t>
            </a:r>
            <a:r>
              <a:rPr lang="en-US" dirty="0"/>
              <a:t>Since the first isolation and identification of this Gram-positive spore-forming anaerobic bacterium by Hall and O'Toole in 1935 from neonatal intestinal flora [1], its name has been changed from </a:t>
            </a:r>
            <a:r>
              <a:rPr lang="en-US" i="1" dirty="0"/>
              <a:t>Bacillus </a:t>
            </a:r>
            <a:r>
              <a:rPr lang="en-US" i="1" dirty="0" err="1"/>
              <a:t>difficilis</a:t>
            </a:r>
            <a:r>
              <a:rPr lang="en-US" dirty="0"/>
              <a:t>  for </a:t>
            </a:r>
            <a:r>
              <a:rPr lang="en-US" i="1" dirty="0"/>
              <a:t>Clostridium difficile</a:t>
            </a:r>
            <a:r>
              <a:rPr lang="en-US" dirty="0"/>
              <a:t> and recently for </a:t>
            </a:r>
            <a:r>
              <a:rPr lang="en-US" i="1" dirty="0" err="1"/>
              <a:t>Clostridioides</a:t>
            </a:r>
            <a:r>
              <a:rPr lang="en-US" i="1" dirty="0"/>
              <a:t> difficile</a:t>
            </a:r>
            <a:r>
              <a:rPr lang="en-US" dirty="0"/>
              <a:t> [2], as the genus </a:t>
            </a:r>
            <a:r>
              <a:rPr lang="en-US" i="1" dirty="0"/>
              <a:t>Clostridium</a:t>
            </a:r>
            <a:r>
              <a:rPr lang="en-US" dirty="0"/>
              <a:t> was proposed to contain only </a:t>
            </a:r>
            <a:r>
              <a:rPr lang="en-US" i="1" dirty="0"/>
              <a:t>C. </a:t>
            </a:r>
            <a:r>
              <a:rPr lang="en-US" i="1" dirty="0" err="1"/>
              <a:t>butyricum</a:t>
            </a:r>
            <a:r>
              <a:rPr lang="en-US" dirty="0"/>
              <a:t> (the type species of genus </a:t>
            </a:r>
            <a:r>
              <a:rPr lang="en-US" i="1" dirty="0"/>
              <a:t>Clostridium</a:t>
            </a:r>
            <a:r>
              <a:rPr lang="en-US" dirty="0"/>
              <a:t>) and the closely related less than 80 species, earlier forming the cluster I…”</a:t>
            </a:r>
            <a:endParaRPr lang="de-DE" b="1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3734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9477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AT" sz="1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515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rPr>
              <a:t>Vortrag: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rPr>
              <a:t>Die Besiedlungsrate mit toxigenen Stämmen steigt bei hospitalisierten Patienten  mit der Dauer des Krankenhausaufenthaltes an. Was bei Besiedlung passieren kann, zeigt eine Abbildung aus dem Nature Review Artikel (2009): </a:t>
            </a:r>
            <a:r>
              <a:rPr lang="en-US" sz="1200" b="0" i="1" u="none" strike="noStrike" kern="1200" cap="none" spc="0" baseline="0" dirty="0">
                <a:solidFill>
                  <a:srgbClr val="898989"/>
                </a:solidFill>
                <a:uFillTx/>
                <a:latin typeface="+mn-lt"/>
              </a:rPr>
              <a:t>Clostridium difficile infection: new developments in epidemiology and pathogenesis.</a:t>
            </a:r>
            <a:r>
              <a:rPr lang="en-US" sz="1200" b="0" i="0" u="none" strike="noStrike" kern="1200" cap="none" spc="0" baseline="0" dirty="0">
                <a:solidFill>
                  <a:srgbClr val="898989"/>
                </a:solidFill>
                <a:uFillTx/>
                <a:latin typeface="+mn-lt"/>
              </a:rPr>
              <a:t> Nat Rev Microbiol 7(7):526–536, der </a:t>
            </a:r>
            <a:r>
              <a:rPr lang="de-DE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rPr>
              <a:t>in der KRINKO-Empfehlung zitiert wird, </a:t>
            </a:r>
            <a:r>
              <a:rPr lang="en-US" sz="1200" b="0" i="0" u="none" strike="noStrike" kern="1200" cap="none" spc="0" baseline="0" dirty="0">
                <a:solidFill>
                  <a:srgbClr val="898989"/>
                </a:solidFill>
                <a:uFillTx/>
                <a:latin typeface="+mn-lt"/>
              </a:rPr>
              <a:t>Quelle (16)</a:t>
            </a:r>
            <a:r>
              <a:rPr lang="de-DE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rPr>
              <a:t>.</a:t>
            </a:r>
            <a:r>
              <a:rPr lang="en-US" sz="1200" b="0" i="0" u="none" strike="noStrike" kern="1200" cap="none" spc="0" baseline="0" dirty="0">
                <a:solidFill>
                  <a:srgbClr val="898989"/>
                </a:solidFill>
                <a:uFillTx/>
                <a:latin typeface="+mn-lt"/>
              </a:rPr>
              <a:t> </a:t>
            </a:r>
            <a:endParaRPr lang="de-DE" sz="1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rPr>
              <a:t>Die Abbildung zeigt die 3 Möglichkeiten der Besiedlung: asymptomatische Besiedlung mit nicht-toxigenen Stämmen, asymptomatische Besiedlung mit toxigenen Stämmen, oder –in rot- eine CDI aufgrund toxigener Stämme.</a:t>
            </a:r>
            <a:r>
              <a:rPr lang="de-DE" dirty="0"/>
              <a:t> </a:t>
            </a:r>
            <a:r>
              <a:rPr lang="de-DE" sz="1200" dirty="0">
                <a:hlinkClick r:id="rId3"/>
              </a:rPr>
              <a:t>https://www.nature.com/articles/nrmicro2164</a:t>
            </a:r>
            <a:endParaRPr lang="de-DE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515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Quelle: Infektionsepidemiologisches Jahrbuch;</a:t>
            </a:r>
            <a:r>
              <a:rPr lang="de-DE" baseline="0" dirty="0"/>
              <a:t> </a:t>
            </a:r>
            <a:r>
              <a:rPr lang="de-DE" dirty="0"/>
              <a:t>Folie von </a:t>
            </a:r>
            <a:r>
              <a:rPr lang="de-DE" dirty="0" err="1"/>
              <a:t>UKBonn</a:t>
            </a:r>
            <a:r>
              <a:rPr lang="de-DE" dirty="0"/>
              <a:t> Vortrag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515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b="0" i="1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49272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Vortrag:</a:t>
            </a:r>
          </a:p>
          <a:p>
            <a:r>
              <a:rPr lang="de-DE" dirty="0"/>
              <a:t>Ein 2014 vom RKI im </a:t>
            </a:r>
            <a:r>
              <a:rPr lang="de-DE" dirty="0" err="1"/>
              <a:t>EpidBull</a:t>
            </a:r>
            <a:r>
              <a:rPr lang="de-DE" dirty="0"/>
              <a:t> Nr. 27</a:t>
            </a:r>
            <a:r>
              <a:rPr lang="de-DE" baseline="0" dirty="0"/>
              <a:t> </a:t>
            </a:r>
            <a:r>
              <a:rPr lang="de-DE" dirty="0"/>
              <a:t>veröffentlichtes Flussdiagramm zeigt die Entscheidungsfindung zur Meldepflicht der schwer verlaufenden CDI graphisch. Eine Anpassung der Meldepflicht erfolgte im Jahr 2016.</a:t>
            </a:r>
          </a:p>
          <a:p>
            <a:r>
              <a:rPr lang="de-DE" dirty="0"/>
              <a:t>Ersetzt wurde das 1. Kriterium für schweren Verlauf, mit dem </a:t>
            </a:r>
            <a:r>
              <a:rPr lang="de-DE" baseline="0" dirty="0"/>
              <a:t>Kriterium der stationären Aufnahme wegen CDI</a:t>
            </a:r>
            <a:r>
              <a:rPr lang="de-DE" dirty="0"/>
              <a:t>. Das Kriterium wurde u.a. geändert, da man von hohen Dunkelziffern der ambulant erworbenen CDI</a:t>
            </a:r>
            <a:r>
              <a:rPr lang="de-DE" baseline="0" dirty="0"/>
              <a:t> ausging. Der Meldeaufwand für die Melder wurde reduziert, indem Wiederaufnahme und Nachweis des Ribotyp 027 entfielen.</a:t>
            </a:r>
            <a:endParaRPr lang="de-DE" dirty="0"/>
          </a:p>
          <a:p>
            <a:endParaRPr lang="de-DE" dirty="0"/>
          </a:p>
          <a:p>
            <a:r>
              <a:rPr lang="de-DE" dirty="0"/>
              <a:t>Quelle: </a:t>
            </a:r>
            <a:r>
              <a:rPr lang="de-DE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Schwer verlaufende </a:t>
            </a:r>
            <a:r>
              <a:rPr lang="de-DE" sz="1200" b="0" i="1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Clostridium-difficile</a:t>
            </a:r>
            <a:r>
              <a:rPr lang="de-DE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-Infektionen: IfSG </a:t>
            </a:r>
            <a:r>
              <a:rPr lang="de-DE" sz="12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Surveillancedaten</a:t>
            </a:r>
            <a:r>
              <a:rPr lang="de-DE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von 2013 (</a:t>
            </a:r>
            <a:r>
              <a:rPr lang="de-DE" sz="12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EpidBill</a:t>
            </a:r>
            <a:r>
              <a:rPr lang="de-DE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7.7.2014, Nr. 27)</a:t>
            </a:r>
          </a:p>
          <a:p>
            <a:r>
              <a:rPr lang="de-DE" dirty="0"/>
              <a:t>Abb. 1: Hinweise zur Meldung von schwer verlaufenden Clostridium-difficile Infektionen (CDI) gemäß §6 Abs. 1 Nr. 5a Infektionsschutzgesetz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1B66882-638F-4AEB-ADA9-78D1FA3FDC5D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5048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de-DE" sz="3600" b="1" kern="1200" dirty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4022-819F-4236-8B74-1331BE8482B8}" type="datetime1">
              <a:rPr lang="de-DE" smtClean="0"/>
              <a:t>30.06.2020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Liane Marciano/Daniela Zahn, </a:t>
            </a:r>
            <a:r>
              <a:rPr lang="de-DE" dirty="0"/>
              <a:t>Institut für Hygiene und Öffentliche Gesundheit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AD7B-5138-44F6-84B0-1ADA7080AA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382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B546-F3FD-452C-AAAC-E47B5E4FE1A8}" type="datetime1">
              <a:rPr lang="de-DE" smtClean="0"/>
              <a:t>30.06.2020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Liane Marciano/Daniela Zahn</a:t>
            </a:r>
          </a:p>
          <a:p>
            <a:r>
              <a:rPr lang="de-DE" dirty="0"/>
              <a:t>Institut für Hygiene und Öffentliche Gesundheit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AD7B-5138-44F6-84B0-1ADA7080AA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3612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382E7-82B4-4582-BA22-7950DC72F4F1}" type="datetime1">
              <a:rPr lang="de-DE" smtClean="0"/>
              <a:t>30.06.2020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Liane Marciano/Daniela Zahn</a:t>
            </a:r>
          </a:p>
          <a:p>
            <a:r>
              <a:rPr lang="de-DE" dirty="0"/>
              <a:t>Institut für Hygiene und Öffentliche Gesundheit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AD7B-5138-44F6-84B0-1ADA7080AA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9042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>
            <a:extLst>
              <a:ext uri="{FF2B5EF4-FFF2-40B4-BE49-F238E27FC236}">
                <a16:creationId xmlns:a16="http://schemas.microsoft.com/office/drawing/2014/main" id="{A3F07131-FA6F-4678-B21D-D9D19BEF41A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894368"/>
            <a:ext cx="2983189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3">
            <a:extLst>
              <a:ext uri="{FF2B5EF4-FFF2-40B4-BE49-F238E27FC236}">
                <a16:creationId xmlns:a16="http://schemas.microsoft.com/office/drawing/2014/main" id="{395449B6-6170-4910-B633-9D302257328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798" y="91854"/>
            <a:ext cx="3100202" cy="149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umsplatzhalt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r>
              <a:t>5. März 2018</a:t>
            </a:r>
          </a:p>
        </p:txBody>
      </p:sp>
      <p:sp>
        <p:nvSpPr>
          <p:cNvPr id="3" name="Fußzeilenplatzhalt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r>
              <a:t>Name, Pflegeeinrichtung</a:t>
            </a:r>
          </a:p>
        </p:txBody>
      </p:sp>
      <p:sp>
        <p:nvSpPr>
          <p:cNvPr id="4" name="Foliennummernplatzhalt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53F8D754-580F-4274-B2BF-A42237DBB8E2}" type="slidenum">
              <a:rPr/>
              <a:pPr/>
              <a:t>‹Nr.›</a:t>
            </a:fld>
            <a:endParaRPr/>
          </a:p>
        </p:txBody>
      </p:sp>
      <p:sp>
        <p:nvSpPr>
          <p:cNvPr id="7" name="Titel 4"/>
          <p:cNvSpPr txBox="1"/>
          <p:nvPr/>
        </p:nvSpPr>
        <p:spPr>
          <a:xfrm>
            <a:off x="4283964" y="3135313"/>
            <a:ext cx="4487116" cy="27584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4300" b="1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9" name="Gruppieren 7"/>
          <p:cNvGrpSpPr/>
          <p:nvPr/>
        </p:nvGrpSpPr>
        <p:grpSpPr>
          <a:xfrm>
            <a:off x="0" y="1270001"/>
            <a:ext cx="9144000" cy="1865311"/>
            <a:chOff x="0" y="1270001"/>
            <a:chExt cx="9144000" cy="1865311"/>
          </a:xfrm>
        </p:grpSpPr>
        <p:sp>
          <p:nvSpPr>
            <p:cNvPr id="10" name="Freihandform 19"/>
            <p:cNvSpPr/>
            <p:nvPr/>
          </p:nvSpPr>
          <p:spPr>
            <a:xfrm>
              <a:off x="0" y="1270001"/>
              <a:ext cx="9144000" cy="186531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44000"/>
                <a:gd name="f7" fmla="val 1865272"/>
                <a:gd name="f8" fmla="val 648072"/>
                <a:gd name="f9" fmla="val 3526888"/>
                <a:gd name="f10" fmla="val 7417195"/>
                <a:gd name="f11" fmla="val 1049426"/>
                <a:gd name="f12" fmla="val 1515655"/>
                <a:gd name="f13" fmla="val 1514183"/>
                <a:gd name="f14" fmla="+- 0 0 -90"/>
                <a:gd name="f15" fmla="*/ f3 1 9144000"/>
                <a:gd name="f16" fmla="*/ f4 1 1865272"/>
                <a:gd name="f17" fmla="+- f7 0 f5"/>
                <a:gd name="f18" fmla="+- f6 0 f5"/>
                <a:gd name="f19" fmla="*/ f14 f0 1"/>
                <a:gd name="f20" fmla="*/ f18 1 9144000"/>
                <a:gd name="f21" fmla="*/ f17 1 1865272"/>
                <a:gd name="f22" fmla="*/ 0 f18 1"/>
                <a:gd name="f23" fmla="*/ 9144000 f18 1"/>
                <a:gd name="f24" fmla="*/ 648072 f17 1"/>
                <a:gd name="f25" fmla="*/ 0 f17 1"/>
                <a:gd name="f26" fmla="*/ 1514183 f17 1"/>
                <a:gd name="f27" fmla="*/ 1515655 f17 1"/>
                <a:gd name="f28" fmla="*/ f19 1 f2"/>
                <a:gd name="f29" fmla="*/ f22 1 9144000"/>
                <a:gd name="f30" fmla="*/ f23 1 9144000"/>
                <a:gd name="f31" fmla="*/ f24 1 1865272"/>
                <a:gd name="f32" fmla="*/ f25 1 1865272"/>
                <a:gd name="f33" fmla="*/ f26 1 1865272"/>
                <a:gd name="f34" fmla="*/ f27 1 1865272"/>
                <a:gd name="f35" fmla="*/ f5 1 f20"/>
                <a:gd name="f36" fmla="*/ f6 1 f20"/>
                <a:gd name="f37" fmla="*/ f5 1 f21"/>
                <a:gd name="f38" fmla="*/ f7 1 f21"/>
                <a:gd name="f39" fmla="+- f28 0 f1"/>
                <a:gd name="f40" fmla="*/ f29 1 f20"/>
                <a:gd name="f41" fmla="*/ f31 1 f21"/>
                <a:gd name="f42" fmla="*/ f30 1 f20"/>
                <a:gd name="f43" fmla="*/ f32 1 f21"/>
                <a:gd name="f44" fmla="*/ f34 1 f21"/>
                <a:gd name="f45" fmla="*/ f33 1 f21"/>
                <a:gd name="f46" fmla="*/ f35 f15 1"/>
                <a:gd name="f47" fmla="*/ f36 f15 1"/>
                <a:gd name="f48" fmla="*/ f38 f16 1"/>
                <a:gd name="f49" fmla="*/ f37 f16 1"/>
                <a:gd name="f50" fmla="*/ f40 f15 1"/>
                <a:gd name="f51" fmla="*/ f41 f16 1"/>
                <a:gd name="f52" fmla="*/ f42 f15 1"/>
                <a:gd name="f53" fmla="*/ f43 f16 1"/>
                <a:gd name="f54" fmla="*/ f44 f16 1"/>
                <a:gd name="f55" fmla="*/ f45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9">
                  <a:pos x="f50" y="f51"/>
                </a:cxn>
                <a:cxn ang="f39">
                  <a:pos x="f52" y="f53"/>
                </a:cxn>
                <a:cxn ang="f39">
                  <a:pos x="f52" y="f54"/>
                </a:cxn>
                <a:cxn ang="f39">
                  <a:pos x="f50" y="f55"/>
                </a:cxn>
                <a:cxn ang="f39">
                  <a:pos x="f50" y="f51"/>
                </a:cxn>
              </a:cxnLst>
              <a:rect l="f46" t="f49" r="f47" b="f48"/>
              <a:pathLst>
                <a:path w="9144000" h="1865272">
                  <a:moveTo>
                    <a:pt x="f5" y="f8"/>
                  </a:moveTo>
                  <a:cubicBezTo>
                    <a:pt x="f9" y="f7"/>
                    <a:pt x="f10" y="f11"/>
                    <a:pt x="f6" y="f5"/>
                  </a:cubicBezTo>
                  <a:lnTo>
                    <a:pt x="f6" y="f12"/>
                  </a:lnTo>
                  <a:lnTo>
                    <a:pt x="f5" y="f13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>
                <a:solidFill>
                  <a:srgbClr val="FFFFFF"/>
                </a:solidFill>
                <a:latin typeface="Arial" pitchFamily="34"/>
              </a:endParaRPr>
            </a:p>
          </p:txBody>
        </p:sp>
        <p:sp>
          <p:nvSpPr>
            <p:cNvPr id="11" name="Freihandform 20"/>
            <p:cNvSpPr/>
            <p:nvPr/>
          </p:nvSpPr>
          <p:spPr>
            <a:xfrm>
              <a:off x="0" y="1590671"/>
              <a:ext cx="9144000" cy="108585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44000"/>
                <a:gd name="f7" fmla="val 1086390"/>
                <a:gd name="f8" fmla="val 395917"/>
                <a:gd name="f9" fmla="val 710826"/>
                <a:gd name="f10" fmla="val 667335"/>
                <a:gd name="f11" fmla="val 2405557"/>
                <a:gd name="f12" fmla="val 4395608"/>
                <a:gd name="f13" fmla="val 1012256"/>
                <a:gd name="f14" fmla="val 6345178"/>
                <a:gd name="f15" fmla="val 885734"/>
                <a:gd name="f16" fmla="val 7654326"/>
                <a:gd name="f17" fmla="val 596929"/>
                <a:gd name="f18" fmla="+- 0 0 -90"/>
                <a:gd name="f19" fmla="*/ f3 1 9144000"/>
                <a:gd name="f20" fmla="*/ f4 1 1086390"/>
                <a:gd name="f21" fmla="+- f7 0 f5"/>
                <a:gd name="f22" fmla="+- f6 0 f5"/>
                <a:gd name="f23" fmla="*/ f18 f0 1"/>
                <a:gd name="f24" fmla="*/ f22 1 9144000"/>
                <a:gd name="f25" fmla="*/ f21 1 1086390"/>
                <a:gd name="f26" fmla="*/ 0 f22 1"/>
                <a:gd name="f27" fmla="*/ 4395608 f22 1"/>
                <a:gd name="f28" fmla="*/ 9144000 f22 1"/>
                <a:gd name="f29" fmla="*/ 395917 f21 1"/>
                <a:gd name="f30" fmla="*/ 1012256 f21 1"/>
                <a:gd name="f31" fmla="*/ 0 f21 1"/>
                <a:gd name="f32" fmla="*/ f23 1 f2"/>
                <a:gd name="f33" fmla="*/ f26 1 9144000"/>
                <a:gd name="f34" fmla="*/ f27 1 9144000"/>
                <a:gd name="f35" fmla="*/ f28 1 9144000"/>
                <a:gd name="f36" fmla="*/ f29 1 1086390"/>
                <a:gd name="f37" fmla="*/ f30 1 1086390"/>
                <a:gd name="f38" fmla="*/ f31 1 1086390"/>
                <a:gd name="f39" fmla="*/ f5 1 f24"/>
                <a:gd name="f40" fmla="*/ f6 1 f24"/>
                <a:gd name="f41" fmla="*/ f5 1 f25"/>
                <a:gd name="f42" fmla="*/ f7 1 f25"/>
                <a:gd name="f43" fmla="+- f32 0 f1"/>
                <a:gd name="f44" fmla="*/ f33 1 f24"/>
                <a:gd name="f45" fmla="*/ f36 1 f25"/>
                <a:gd name="f46" fmla="*/ f34 1 f24"/>
                <a:gd name="f47" fmla="*/ f37 1 f25"/>
                <a:gd name="f48" fmla="*/ f35 1 f24"/>
                <a:gd name="f49" fmla="*/ f38 1 f25"/>
                <a:gd name="f50" fmla="*/ f39 f19 1"/>
                <a:gd name="f51" fmla="*/ f40 f19 1"/>
                <a:gd name="f52" fmla="*/ f42 f20 1"/>
                <a:gd name="f53" fmla="*/ f41 f20 1"/>
                <a:gd name="f54" fmla="*/ f44 f19 1"/>
                <a:gd name="f55" fmla="*/ f45 f20 1"/>
                <a:gd name="f56" fmla="*/ f46 f19 1"/>
                <a:gd name="f57" fmla="*/ f47 f20 1"/>
                <a:gd name="f58" fmla="*/ f48 f19 1"/>
                <a:gd name="f59" fmla="*/ f49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4" y="f55"/>
                </a:cxn>
                <a:cxn ang="f43">
                  <a:pos x="f56" y="f57"/>
                </a:cxn>
                <a:cxn ang="f43">
                  <a:pos x="f58" y="f59"/>
                </a:cxn>
              </a:cxnLst>
              <a:rect l="f50" t="f53" r="f51" b="f52"/>
              <a:pathLst>
                <a:path w="9144000" h="1086390">
                  <a:moveTo>
                    <a:pt x="f5" y="f8"/>
                  </a:moveTo>
                  <a:cubicBezTo>
                    <a:pt x="f9" y="f10"/>
                    <a:pt x="f11" y="f7"/>
                    <a:pt x="f12" y="f13"/>
                  </a:cubicBezTo>
                  <a:cubicBezTo>
                    <a:pt x="f14" y="f15"/>
                    <a:pt x="f16" y="f17"/>
                    <a:pt x="f6" y="f5"/>
                  </a:cubicBezTo>
                </a:path>
              </a:pathLst>
            </a:custGeom>
            <a:noFill/>
            <a:ln w="9528">
              <a:solidFill>
                <a:srgbClr val="009EE0"/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>
                <a:solidFill>
                  <a:srgbClr val="000000"/>
                </a:solidFill>
                <a:latin typeface="Arial" pitchFamily="34"/>
              </a:endParaRPr>
            </a:p>
          </p:txBody>
        </p:sp>
        <p:sp>
          <p:nvSpPr>
            <p:cNvPr id="12" name="Freihandform 21"/>
            <p:cNvSpPr/>
            <p:nvPr/>
          </p:nvSpPr>
          <p:spPr>
            <a:xfrm>
              <a:off x="0" y="1774822"/>
              <a:ext cx="9144000" cy="95884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44000"/>
                <a:gd name="f7" fmla="val 958914"/>
                <a:gd name="f8" fmla="val 301778"/>
                <a:gd name="f9" fmla="val 729875"/>
                <a:gd name="f10" fmla="val 563671"/>
                <a:gd name="f11" fmla="val 2322213"/>
                <a:gd name="f12" fmla="val 4395608"/>
                <a:gd name="f13" fmla="val 875255"/>
                <a:gd name="f14" fmla="val 6205358"/>
                <a:gd name="f15" fmla="val 822181"/>
                <a:gd name="f16" fmla="val 8178771"/>
                <a:gd name="f17" fmla="val 347886"/>
                <a:gd name="f18" fmla="+- 0 0 -90"/>
                <a:gd name="f19" fmla="*/ f3 1 9144000"/>
                <a:gd name="f20" fmla="*/ f4 1 958914"/>
                <a:gd name="f21" fmla="+- f7 0 f5"/>
                <a:gd name="f22" fmla="+- f6 0 f5"/>
                <a:gd name="f23" fmla="*/ f18 f0 1"/>
                <a:gd name="f24" fmla="*/ f22 1 9144000"/>
                <a:gd name="f25" fmla="*/ f21 1 958914"/>
                <a:gd name="f26" fmla="*/ 0 f22 1"/>
                <a:gd name="f27" fmla="*/ 4395608 f22 1"/>
                <a:gd name="f28" fmla="*/ 9144000 f22 1"/>
                <a:gd name="f29" fmla="*/ 301778 f21 1"/>
                <a:gd name="f30" fmla="*/ 875255 f21 1"/>
                <a:gd name="f31" fmla="*/ 0 f21 1"/>
                <a:gd name="f32" fmla="*/ f23 1 f2"/>
                <a:gd name="f33" fmla="*/ f26 1 9144000"/>
                <a:gd name="f34" fmla="*/ f27 1 9144000"/>
                <a:gd name="f35" fmla="*/ f28 1 9144000"/>
                <a:gd name="f36" fmla="*/ f29 1 958914"/>
                <a:gd name="f37" fmla="*/ f30 1 958914"/>
                <a:gd name="f38" fmla="*/ f31 1 958914"/>
                <a:gd name="f39" fmla="*/ f5 1 f24"/>
                <a:gd name="f40" fmla="*/ f6 1 f24"/>
                <a:gd name="f41" fmla="*/ f5 1 f25"/>
                <a:gd name="f42" fmla="*/ f7 1 f25"/>
                <a:gd name="f43" fmla="+- f32 0 f1"/>
                <a:gd name="f44" fmla="*/ f33 1 f24"/>
                <a:gd name="f45" fmla="*/ f36 1 f25"/>
                <a:gd name="f46" fmla="*/ f34 1 f24"/>
                <a:gd name="f47" fmla="*/ f37 1 f25"/>
                <a:gd name="f48" fmla="*/ f35 1 f24"/>
                <a:gd name="f49" fmla="*/ f38 1 f25"/>
                <a:gd name="f50" fmla="*/ f39 f19 1"/>
                <a:gd name="f51" fmla="*/ f40 f19 1"/>
                <a:gd name="f52" fmla="*/ f42 f20 1"/>
                <a:gd name="f53" fmla="*/ f41 f20 1"/>
                <a:gd name="f54" fmla="*/ f44 f19 1"/>
                <a:gd name="f55" fmla="*/ f45 f20 1"/>
                <a:gd name="f56" fmla="*/ f46 f19 1"/>
                <a:gd name="f57" fmla="*/ f47 f20 1"/>
                <a:gd name="f58" fmla="*/ f48 f19 1"/>
                <a:gd name="f59" fmla="*/ f49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4" y="f55"/>
                </a:cxn>
                <a:cxn ang="f43">
                  <a:pos x="f56" y="f57"/>
                </a:cxn>
                <a:cxn ang="f43">
                  <a:pos x="f58" y="f59"/>
                </a:cxn>
              </a:cxnLst>
              <a:rect l="f50" t="f53" r="f51" b="f52"/>
              <a:pathLst>
                <a:path w="9144000" h="958914">
                  <a:moveTo>
                    <a:pt x="f5" y="f8"/>
                  </a:moveTo>
                  <a:cubicBezTo>
                    <a:pt x="f9" y="f10"/>
                    <a:pt x="f11" y="f7"/>
                    <a:pt x="f12" y="f13"/>
                  </a:cubicBezTo>
                  <a:cubicBezTo>
                    <a:pt x="f14" y="f15"/>
                    <a:pt x="f16" y="f17"/>
                    <a:pt x="f6" y="f5"/>
                  </a:cubicBezTo>
                </a:path>
              </a:pathLst>
            </a:custGeom>
            <a:noFill/>
            <a:ln w="19046">
              <a:solidFill>
                <a:srgbClr val="004574"/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>
                <a:solidFill>
                  <a:srgbClr val="000000"/>
                </a:solidFill>
                <a:latin typeface="Arial" pitchFamily="34"/>
              </a:endParaRPr>
            </a:p>
          </p:txBody>
        </p:sp>
        <p:sp>
          <p:nvSpPr>
            <p:cNvPr id="13" name="Freihandform 22"/>
            <p:cNvSpPr/>
            <p:nvPr/>
          </p:nvSpPr>
          <p:spPr>
            <a:xfrm>
              <a:off x="0" y="2130423"/>
              <a:ext cx="9144000" cy="64294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44000"/>
                <a:gd name="f7" fmla="val 644220"/>
                <a:gd name="f8" fmla="val 77782"/>
                <a:gd name="f9" fmla="val 1222794"/>
                <a:gd name="f10" fmla="val 442068"/>
                <a:gd name="f11" fmla="val 2879228"/>
                <a:gd name="f12" fmla="val 4403228"/>
                <a:gd name="f13" fmla="val 631256"/>
                <a:gd name="f14" fmla="val 5504318"/>
                <a:gd name="f15" fmla="val 643057"/>
                <a:gd name="f16" fmla="val 7501926"/>
                <a:gd name="f17" fmla="val 444529"/>
                <a:gd name="f18" fmla="+- 0 0 -90"/>
                <a:gd name="f19" fmla="*/ f3 1 9144000"/>
                <a:gd name="f20" fmla="*/ f4 1 644220"/>
                <a:gd name="f21" fmla="+- f7 0 f5"/>
                <a:gd name="f22" fmla="+- f6 0 f5"/>
                <a:gd name="f23" fmla="*/ f18 f0 1"/>
                <a:gd name="f24" fmla="*/ f22 1 9144000"/>
                <a:gd name="f25" fmla="*/ f21 1 644220"/>
                <a:gd name="f26" fmla="*/ 0 f22 1"/>
                <a:gd name="f27" fmla="*/ 9144000 f22 1"/>
                <a:gd name="f28" fmla="*/ 77782 f21 1"/>
                <a:gd name="f29" fmla="*/ 4403228 f22 1"/>
                <a:gd name="f30" fmla="*/ 631256 f21 1"/>
                <a:gd name="f31" fmla="*/ 0 f21 1"/>
                <a:gd name="f32" fmla="*/ f23 1 f2"/>
                <a:gd name="f33" fmla="*/ f26 1 9144000"/>
                <a:gd name="f34" fmla="*/ f27 1 9144000"/>
                <a:gd name="f35" fmla="*/ f28 1 644220"/>
                <a:gd name="f36" fmla="*/ f29 1 9144000"/>
                <a:gd name="f37" fmla="*/ f30 1 644220"/>
                <a:gd name="f38" fmla="*/ f31 1 644220"/>
                <a:gd name="f39" fmla="*/ f5 1 f24"/>
                <a:gd name="f40" fmla="*/ f6 1 f24"/>
                <a:gd name="f41" fmla="*/ f5 1 f25"/>
                <a:gd name="f42" fmla="*/ f7 1 f25"/>
                <a:gd name="f43" fmla="+- f32 0 f1"/>
                <a:gd name="f44" fmla="*/ f33 1 f24"/>
                <a:gd name="f45" fmla="*/ f35 1 f25"/>
                <a:gd name="f46" fmla="*/ f36 1 f24"/>
                <a:gd name="f47" fmla="*/ f37 1 f25"/>
                <a:gd name="f48" fmla="*/ f34 1 f24"/>
                <a:gd name="f49" fmla="*/ f38 1 f25"/>
                <a:gd name="f50" fmla="*/ f39 f19 1"/>
                <a:gd name="f51" fmla="*/ f40 f19 1"/>
                <a:gd name="f52" fmla="*/ f42 f20 1"/>
                <a:gd name="f53" fmla="*/ f41 f20 1"/>
                <a:gd name="f54" fmla="*/ f44 f19 1"/>
                <a:gd name="f55" fmla="*/ f45 f20 1"/>
                <a:gd name="f56" fmla="*/ f46 f19 1"/>
                <a:gd name="f57" fmla="*/ f47 f20 1"/>
                <a:gd name="f58" fmla="*/ f48 f19 1"/>
                <a:gd name="f59" fmla="*/ f49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4" y="f55"/>
                </a:cxn>
                <a:cxn ang="f43">
                  <a:pos x="f56" y="f57"/>
                </a:cxn>
                <a:cxn ang="f43">
                  <a:pos x="f58" y="f59"/>
                </a:cxn>
              </a:cxnLst>
              <a:rect l="f50" t="f53" r="f51" b="f52"/>
              <a:pathLst>
                <a:path w="9144000" h="644220">
                  <a:moveTo>
                    <a:pt x="f5" y="f8"/>
                  </a:moveTo>
                  <a:cubicBezTo>
                    <a:pt x="f9" y="f10"/>
                    <a:pt x="f11" y="f7"/>
                    <a:pt x="f12" y="f13"/>
                  </a:cubicBezTo>
                  <a:cubicBezTo>
                    <a:pt x="f14" y="f15"/>
                    <a:pt x="f16" y="f17"/>
                    <a:pt x="f6" y="f5"/>
                  </a:cubicBezTo>
                </a:path>
              </a:pathLst>
            </a:custGeom>
            <a:noFill/>
            <a:ln w="9528">
              <a:solidFill>
                <a:srgbClr val="6CA524"/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>
                <a:solidFill>
                  <a:srgbClr val="000000"/>
                </a:solidFill>
                <a:latin typeface="Arial" pitchFamily="34"/>
              </a:endParaRPr>
            </a:p>
          </p:txBody>
        </p:sp>
      </p:grpSp>
      <p:sp>
        <p:nvSpPr>
          <p:cNvPr id="14" name="Titelplatzhalter 1"/>
          <p:cNvSpPr txBox="1">
            <a:spLocks noGrp="1"/>
          </p:cNvSpPr>
          <p:nvPr>
            <p:ph type="title"/>
          </p:nvPr>
        </p:nvSpPr>
        <p:spPr>
          <a:xfrm>
            <a:off x="3600001" y="2880003"/>
            <a:ext cx="5039999" cy="3240002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de-DE"/>
          </a:p>
        </p:txBody>
      </p:sp>
      <p:pic>
        <p:nvPicPr>
          <p:cNvPr id="2051" name="Grafik 1">
            <a:extLst>
              <a:ext uri="{FF2B5EF4-FFF2-40B4-BE49-F238E27FC236}">
                <a16:creationId xmlns:a16="http://schemas.microsoft.com/office/drawing/2014/main" id="{8B4337B0-874A-4CFF-A2D8-E53C2BE1BD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08716"/>
            <a:ext cx="3148175" cy="793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289347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solidFill>
                  <a:srgbClr val="002060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4447-8B38-4E6C-BCF0-70C669CD06C5}" type="datetime1">
              <a:rPr lang="de-DE" smtClean="0"/>
              <a:t>30.06.2020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Liane Marciano/Daniela Zahn, </a:t>
            </a:r>
            <a:r>
              <a:rPr lang="de-DE" dirty="0"/>
              <a:t>Institut für Hygiene und Öffentliche Gesundheit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AD7B-5138-44F6-84B0-1ADA7080AA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838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F37D-5167-4D47-9BA0-1DDCDC0ECF9C}" type="datetime1">
              <a:rPr lang="de-DE" smtClean="0"/>
              <a:t>30.06.2020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Liane Marciano/Daniela Zahn</a:t>
            </a:r>
          </a:p>
          <a:p>
            <a:r>
              <a:rPr lang="de-DE" dirty="0"/>
              <a:t>Institut für Hygiene und Öffentliche Gesundheit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AD7B-5138-44F6-84B0-1ADA7080AA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6763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de-DE" sz="3600" b="1" kern="1200" dirty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4B6C-5F07-40C6-B1F7-76F9519259EC}" type="datetime1">
              <a:rPr lang="de-DE" smtClean="0"/>
              <a:t>30.06.2020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Liane Marciano/Daniela Zahn</a:t>
            </a:r>
          </a:p>
          <a:p>
            <a:r>
              <a:rPr lang="de-DE" dirty="0"/>
              <a:t>Institut für Hygiene und Öffentliche Gesundheit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AD7B-5138-44F6-84B0-1ADA7080AA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4696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de-DE" sz="3600" b="1" kern="1200" dirty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83F4-DF7C-40DE-9E63-098CFA10D8B0}" type="datetime1">
              <a:rPr lang="de-DE" smtClean="0"/>
              <a:t>30.06.2020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Liane Marciano/Daniela Zahn, </a:t>
            </a:r>
            <a:r>
              <a:rPr lang="de-DE" dirty="0"/>
              <a:t>Institut für Hygiene und Öffentliche Gesundheit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AD7B-5138-44F6-84B0-1ADA7080AA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6889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de-DE" sz="3600" b="1" kern="1200" dirty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ED67-01B2-4338-A678-6DDEF48DBBF3}" type="datetime1">
              <a:rPr lang="de-DE" smtClean="0"/>
              <a:t>30.06.2020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Liane Marciano/Daniela Zahn</a:t>
            </a:r>
          </a:p>
          <a:p>
            <a:r>
              <a:rPr lang="de-DE" dirty="0"/>
              <a:t>Institut für Hygiene und Öffentliche Gesundheit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AD7B-5138-44F6-84B0-1ADA7080AA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8547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1BE5D-6DBC-4D8F-815C-DBD6FF10D71C}" type="datetime1">
              <a:rPr lang="de-DE" smtClean="0"/>
              <a:t>30.06.2020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Liane Marciano/Daniela Zahn, </a:t>
            </a:r>
            <a:r>
              <a:rPr lang="de-DE" dirty="0"/>
              <a:t>Institut für Hygiene und Öffentliche Gesundheit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AD7B-5138-44F6-84B0-1ADA7080AA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1608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AB8B-6359-4DFA-A5D6-C50AB3ECD369}" type="datetime1">
              <a:rPr lang="de-DE" smtClean="0"/>
              <a:t>30.06.2020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Liane Marciano/Daniela Zahn</a:t>
            </a:r>
          </a:p>
          <a:p>
            <a:r>
              <a:rPr lang="de-DE" dirty="0"/>
              <a:t>Institut für Hygiene und Öffentliche Gesundheit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AD7B-5138-44F6-84B0-1ADA7080AA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187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3B80-5C57-4A7F-9D91-663D7C899E61}" type="datetime1">
              <a:rPr lang="de-DE" smtClean="0"/>
              <a:t>30.06.2020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Liane Marciano/Daniela Zahn, </a:t>
            </a:r>
            <a:r>
              <a:rPr lang="de-DE" dirty="0"/>
              <a:t>Institut für Hygiene und Öffentliche Gesundheit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AD7B-5138-44F6-84B0-1ADA7080AA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491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095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217D-77ED-497F-B644-637EC405785B}" type="datetime1">
              <a:rPr lang="de-DE" smtClean="0"/>
              <a:t>30.06.2020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237312"/>
            <a:ext cx="2895600" cy="484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Liane Marciano/Daniela Zahn</a:t>
            </a:r>
          </a:p>
          <a:p>
            <a:r>
              <a:rPr lang="de-DE" dirty="0"/>
              <a:t>Institut für Hygiene und Öffentliche Gesundheit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3AD7B-5138-44F6-84B0-1ADA7080AA4B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B8027D0A-35C1-4A4F-A197-5193DD3542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000" y="368965"/>
            <a:ext cx="1457707" cy="70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9891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jpeg"/><Relationship Id="rId11" Type="http://schemas.openxmlformats.org/officeDocument/2006/relationships/image" Target="../media/image13.pn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 txBox="1"/>
          <p:nvPr/>
        </p:nvSpPr>
        <p:spPr>
          <a:xfrm>
            <a:off x="179999" y="6299996"/>
            <a:ext cx="1439997" cy="50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200" dirty="0">
                <a:solidFill>
                  <a:srgbClr val="898989"/>
                </a:solidFill>
                <a:latin typeface="Calibri"/>
              </a:rPr>
              <a:t>Stand </a:t>
            </a:r>
            <a:r>
              <a:rPr lang="de-DE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rPr>
              <a:t>Mai 2020</a:t>
            </a:r>
          </a:p>
        </p:txBody>
      </p:sp>
      <p:sp>
        <p:nvSpPr>
          <p:cNvPr id="4" name="Foliennummernplatzhalter 3"/>
          <p:cNvSpPr txBox="1"/>
          <p:nvPr/>
        </p:nvSpPr>
        <p:spPr>
          <a:xfrm>
            <a:off x="8460001" y="6299996"/>
            <a:ext cx="503998" cy="50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51B383E-EA6A-4A6D-A0A2-D075C97DA8B6}" type="slidenum">
              <a:t>1</a:t>
            </a:fld>
            <a:endParaRPr lang="de-DE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  <p:sp>
        <p:nvSpPr>
          <p:cNvPr id="5" name="Titel 4"/>
          <p:cNvSpPr txBox="1">
            <a:spLocks noGrp="1"/>
          </p:cNvSpPr>
          <p:nvPr>
            <p:ph type="title"/>
          </p:nvPr>
        </p:nvSpPr>
        <p:spPr>
          <a:xfrm>
            <a:off x="3344510" y="2880003"/>
            <a:ext cx="5418491" cy="3240002"/>
          </a:xfrm>
        </p:spPr>
        <p:txBody>
          <a:bodyPr>
            <a:normAutofit/>
          </a:bodyPr>
          <a:lstStyle/>
          <a:p>
            <a:pPr lvl="0"/>
            <a:r>
              <a:rPr lang="de-DE" sz="3600" b="1" dirty="0">
                <a:solidFill>
                  <a:schemeClr val="accent1">
                    <a:lumMod val="75000"/>
                  </a:schemeClr>
                </a:solidFill>
              </a:rPr>
              <a:t>Schwerpunktthema 2019</a:t>
            </a:r>
            <a:br>
              <a:rPr lang="de-DE" sz="3600" b="1" dirty="0"/>
            </a:br>
            <a:r>
              <a:rPr lang="de-DE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Hygienemanagement</a:t>
            </a:r>
            <a:br>
              <a:rPr lang="de-DE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e-DE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bei </a:t>
            </a:r>
            <a:r>
              <a:rPr lang="de-DE" sz="36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Clostridioides</a:t>
            </a:r>
            <a:r>
              <a:rPr lang="de-DE" sz="3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difficile </a:t>
            </a:r>
            <a:r>
              <a:rPr lang="de-DE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Infektionen (CDI)</a:t>
            </a:r>
            <a:endParaRPr lang="de-DE" sz="3600" dirty="0">
              <a:solidFill>
                <a:schemeClr val="tx1">
                  <a:lumMod val="75000"/>
                  <a:lumOff val="25000"/>
                </a:schemeClr>
              </a:solidFill>
              <a:latin typeface="ATRotisSansSerif" pitchFamily="34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439516B-F8D6-47AC-BB72-0D0F3F07EE1F}"/>
              </a:ext>
            </a:extLst>
          </p:cNvPr>
          <p:cNvSpPr/>
          <p:nvPr/>
        </p:nvSpPr>
        <p:spPr>
          <a:xfrm>
            <a:off x="4444297" y="5749622"/>
            <a:ext cx="32972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nach KRINKO-Empfehlung 2019</a:t>
            </a:r>
            <a:endParaRPr lang="de-DE" dirty="0"/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64B02E5D-DB3D-4F10-BDA4-D90AE34D8992}"/>
              </a:ext>
            </a:extLst>
          </p:cNvPr>
          <p:cNvGrpSpPr>
            <a:grpSpLocks/>
          </p:cNvGrpSpPr>
          <p:nvPr/>
        </p:nvGrpSpPr>
        <p:grpSpPr bwMode="auto">
          <a:xfrm>
            <a:off x="2483768" y="6258634"/>
            <a:ext cx="6396990" cy="514350"/>
            <a:chOff x="949" y="2677"/>
            <a:chExt cx="10074" cy="810"/>
          </a:xfrm>
        </p:grpSpPr>
        <p:pic>
          <p:nvPicPr>
            <p:cNvPr id="9" name="Picture 20" descr="Bonn_Logo_Stadt_4c-rgb-20mm">
              <a:extLst>
                <a:ext uri="{FF2B5EF4-FFF2-40B4-BE49-F238E27FC236}">
                  <a16:creationId xmlns:a16="http://schemas.microsoft.com/office/drawing/2014/main" id="{B96F9D3E-7BA5-46B8-933B-6FC8194993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9" y="2857"/>
              <a:ext cx="544" cy="5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1" descr="Logo_RSK-_kl">
              <a:extLst>
                <a:ext uri="{FF2B5EF4-FFF2-40B4-BE49-F238E27FC236}">
                  <a16:creationId xmlns:a16="http://schemas.microsoft.com/office/drawing/2014/main" id="{6668CC4F-3F43-4E04-B7D9-715140E448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9" y="3037"/>
              <a:ext cx="1271" cy="2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Logo Oberbergischer-Kreis">
              <a:extLst>
                <a:ext uri="{FF2B5EF4-FFF2-40B4-BE49-F238E27FC236}">
                  <a16:creationId xmlns:a16="http://schemas.microsoft.com/office/drawing/2014/main" id="{866300D5-730B-44D5-8D04-DD3AE0C6DF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9" y="2857"/>
              <a:ext cx="1345" cy="5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3" descr="Logo des Gesundheitsamt Rheinisch Bergischer Kreis">
              <a:extLst>
                <a:ext uri="{FF2B5EF4-FFF2-40B4-BE49-F238E27FC236}">
                  <a16:creationId xmlns:a16="http://schemas.microsoft.com/office/drawing/2014/main" id="{FBF56339-19C9-4041-8F38-DE9FDD8A6F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49" y="2857"/>
              <a:ext cx="495" cy="6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4" descr="Logo des Rhein-Erft-Kreis">
              <a:extLst>
                <a:ext uri="{FF2B5EF4-FFF2-40B4-BE49-F238E27FC236}">
                  <a16:creationId xmlns:a16="http://schemas.microsoft.com/office/drawing/2014/main" id="{0DBF081E-1091-4C4A-8B4F-6D55B73038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69" y="2857"/>
              <a:ext cx="1064" cy="4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5" descr="leverkusen">
              <a:extLst>
                <a:ext uri="{FF2B5EF4-FFF2-40B4-BE49-F238E27FC236}">
                  <a16:creationId xmlns:a16="http://schemas.microsoft.com/office/drawing/2014/main" id="{87A8C13B-0E3F-461B-B321-009D39125D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49" y="2857"/>
              <a:ext cx="1421" cy="3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6" descr="stadt_koeln_02">
              <a:extLst>
                <a:ext uri="{FF2B5EF4-FFF2-40B4-BE49-F238E27FC236}">
                  <a16:creationId xmlns:a16="http://schemas.microsoft.com/office/drawing/2014/main" id="{F65613A9-E605-494D-AA2F-C3B7176558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9" y="2857"/>
              <a:ext cx="1090" cy="4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7" descr="Logo_Farbe%20für%20Broschüren_kleiner">
              <a:extLst>
                <a:ext uri="{FF2B5EF4-FFF2-40B4-BE49-F238E27FC236}">
                  <a16:creationId xmlns:a16="http://schemas.microsoft.com/office/drawing/2014/main" id="{F07C3BA6-C3BC-45C7-96E3-2897FA4EC3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29" y="2857"/>
              <a:ext cx="1168" cy="5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8" descr="kreislogo_1000_1150">
              <a:extLst>
                <a:ext uri="{FF2B5EF4-FFF2-40B4-BE49-F238E27FC236}">
                  <a16:creationId xmlns:a16="http://schemas.microsoft.com/office/drawing/2014/main" id="{263B54A1-9770-4E38-B56C-DE4D602EFC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89" y="2677"/>
              <a:ext cx="534" cy="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77953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85" y="1995998"/>
            <a:ext cx="6334125" cy="432794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1739" y="359999"/>
            <a:ext cx="7318264" cy="1079997"/>
          </a:xfrm>
        </p:spPr>
        <p:txBody>
          <a:bodyPr/>
          <a:lstStyle/>
          <a:p>
            <a:r>
              <a:rPr lang="de-DE" sz="3200" b="1" dirty="0">
                <a:solidFill>
                  <a:schemeClr val="accent5">
                    <a:lumMod val="75000"/>
                  </a:schemeClr>
                </a:solidFill>
              </a:rPr>
              <a:t>§6 Meldepflicht Flussdiagramm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26A0DED-79D2-42D8-86D2-78A3AA82DC4B}"/>
              </a:ext>
            </a:extLst>
          </p:cNvPr>
          <p:cNvSpPr txBox="1"/>
          <p:nvPr/>
        </p:nvSpPr>
        <p:spPr>
          <a:xfrm>
            <a:off x="4981025" y="2599845"/>
            <a:ext cx="2043907" cy="21236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1400" b="1" dirty="0">
                <a:solidFill>
                  <a:schemeClr val="accent5">
                    <a:lumMod val="75000"/>
                  </a:schemeClr>
                </a:solidFill>
              </a:rPr>
              <a:t>Meldepflicht seit 2007,</a:t>
            </a:r>
          </a:p>
          <a:p>
            <a:pPr algn="ctr"/>
            <a:r>
              <a:rPr lang="de-AT" sz="1400" b="1" dirty="0">
                <a:solidFill>
                  <a:schemeClr val="accent5">
                    <a:lumMod val="75000"/>
                  </a:schemeClr>
                </a:solidFill>
              </a:rPr>
              <a:t>Anpassung 2016</a:t>
            </a:r>
          </a:p>
          <a:p>
            <a:endParaRPr lang="de-AT" sz="14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de-AT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de-AT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de-AT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de-AT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de-DE" b="1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26A0DED-79D2-42D8-86D2-78A3AA82DC4B}"/>
              </a:ext>
            </a:extLst>
          </p:cNvPr>
          <p:cNvSpPr txBox="1"/>
          <p:nvPr/>
        </p:nvSpPr>
        <p:spPr>
          <a:xfrm>
            <a:off x="786528" y="3709238"/>
            <a:ext cx="4085685" cy="307777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de-DE" sz="1400" b="1" dirty="0">
                <a:solidFill>
                  <a:schemeClr val="accent5">
                    <a:lumMod val="75000"/>
                  </a:schemeClr>
                </a:solidFill>
              </a:rPr>
              <a:t>2016 ersetzt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4057DD4-9765-44FF-84F9-1B4AB7F82531}"/>
              </a:ext>
            </a:extLst>
          </p:cNvPr>
          <p:cNvSpPr txBox="1"/>
          <p:nvPr/>
        </p:nvSpPr>
        <p:spPr>
          <a:xfrm>
            <a:off x="752156" y="4877391"/>
            <a:ext cx="4120057" cy="307777"/>
          </a:xfrm>
          <a:prstGeom prst="rect">
            <a:avLst/>
          </a:prstGeom>
          <a:noFill/>
          <a:ln w="38100">
            <a:solidFill>
              <a:srgbClr val="265A9A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de-DE" sz="1400" b="1" dirty="0">
                <a:solidFill>
                  <a:schemeClr val="accent5">
                    <a:lumMod val="75000"/>
                  </a:schemeClr>
                </a:solidFill>
              </a:rPr>
              <a:t>2016 gestrichen</a:t>
            </a:r>
          </a:p>
        </p:txBody>
      </p:sp>
      <p:sp>
        <p:nvSpPr>
          <p:cNvPr id="3" name="Rechteck 2"/>
          <p:cNvSpPr/>
          <p:nvPr/>
        </p:nvSpPr>
        <p:spPr>
          <a:xfrm>
            <a:off x="1979712" y="6410271"/>
            <a:ext cx="45997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>
                <a:solidFill>
                  <a:srgbClr val="898989"/>
                </a:solidFill>
                <a:latin typeface="Calibri"/>
              </a:rPr>
              <a:t>2014 </a:t>
            </a:r>
            <a:r>
              <a:rPr lang="de-DE" sz="1600" dirty="0" err="1">
                <a:solidFill>
                  <a:srgbClr val="898989"/>
                </a:solidFill>
                <a:latin typeface="Calibri"/>
              </a:rPr>
              <a:t>EpidBull</a:t>
            </a:r>
            <a:r>
              <a:rPr lang="de-DE" sz="1600" dirty="0">
                <a:solidFill>
                  <a:srgbClr val="898989"/>
                </a:solidFill>
                <a:latin typeface="Calibri"/>
              </a:rPr>
              <a:t> Nr. 27 und 2016 </a:t>
            </a:r>
            <a:r>
              <a:rPr lang="de-DE" sz="1600" dirty="0" err="1">
                <a:solidFill>
                  <a:srgbClr val="898989"/>
                </a:solidFill>
                <a:latin typeface="Calibri"/>
              </a:rPr>
              <a:t>EpidBull</a:t>
            </a:r>
            <a:r>
              <a:rPr lang="de-DE" sz="1600" dirty="0">
                <a:solidFill>
                  <a:srgbClr val="898989"/>
                </a:solidFill>
                <a:latin typeface="Calibri"/>
              </a:rPr>
              <a:t> Nr. 16, S. 136 </a:t>
            </a:r>
          </a:p>
        </p:txBody>
      </p:sp>
      <p:sp>
        <p:nvSpPr>
          <p:cNvPr id="9" name="Rechteck 8"/>
          <p:cNvSpPr/>
          <p:nvPr/>
        </p:nvSpPr>
        <p:spPr>
          <a:xfrm>
            <a:off x="7050429" y="2599845"/>
            <a:ext cx="2043907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/>
              <a:t>Zu 1. Kriterium:</a:t>
            </a:r>
          </a:p>
          <a:p>
            <a:r>
              <a:rPr lang="de-DE" sz="1400" dirty="0"/>
              <a:t>Definition</a:t>
            </a:r>
          </a:p>
          <a:p>
            <a:r>
              <a:rPr lang="de-DE" sz="1400" dirty="0"/>
              <a:t>„Eine ambulant erworbene Erkrankung liegt dann vor, wenn die Symptomatik vor oder am Tag der stationären Aufnahme</a:t>
            </a:r>
          </a:p>
          <a:p>
            <a:r>
              <a:rPr lang="de-DE" sz="1400" dirty="0"/>
              <a:t>oder dem darauffolgenden Tag beginnt und kein Aufenthalt in einer medizinischen Einrichtung innerhalb der 12 Wochen vor Symptombeginn stattgefunden hat.“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E87D46B-E7ED-4AD3-8D81-503CAB232EDF}"/>
              </a:ext>
            </a:extLst>
          </p:cNvPr>
          <p:cNvSpPr txBox="1"/>
          <p:nvPr/>
        </p:nvSpPr>
        <p:spPr>
          <a:xfrm>
            <a:off x="752156" y="1316885"/>
            <a:ext cx="4658331" cy="461665"/>
          </a:xfrm>
          <a:prstGeom prst="rect">
            <a:avLst/>
          </a:prstGeom>
          <a:noFill/>
          <a:ln w="38100">
            <a:solidFill>
              <a:srgbClr val="265A9A"/>
            </a:solidFill>
          </a:ln>
        </p:spPr>
        <p:txBody>
          <a:bodyPr wrap="square" rtlCol="0">
            <a:spAutoFit/>
          </a:bodyPr>
          <a:lstStyle/>
          <a:p>
            <a:r>
              <a:rPr lang="de-DE" sz="1200" dirty="0"/>
              <a:t>1. Kriterium: Aufnahme in eine medizinische Einrichtung zur Behandlung einer ambulant erworbenen Clostridium-difficile-Erkrankung</a:t>
            </a:r>
            <a:endParaRPr lang="de-DE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309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278" y="454830"/>
            <a:ext cx="7377233" cy="1079997"/>
          </a:xfrm>
        </p:spPr>
        <p:txBody>
          <a:bodyPr/>
          <a:lstStyle/>
          <a:p>
            <a:pPr algn="l"/>
            <a:r>
              <a:rPr lang="de-DE" sz="3200" b="1" dirty="0">
                <a:solidFill>
                  <a:schemeClr val="accent5">
                    <a:lumMod val="75000"/>
                  </a:schemeClr>
                </a:solidFill>
              </a:rPr>
              <a:t>Übermittelte </a:t>
            </a:r>
            <a:r>
              <a:rPr lang="de-DE" sz="3200" b="1" i="1" dirty="0">
                <a:solidFill>
                  <a:schemeClr val="accent5">
                    <a:lumMod val="75000"/>
                  </a:schemeClr>
                </a:solidFill>
              </a:rPr>
              <a:t>C. difficile</a:t>
            </a:r>
            <a:r>
              <a:rPr lang="de-DE" sz="3200" b="1" dirty="0">
                <a:solidFill>
                  <a:schemeClr val="accent5">
                    <a:lumMod val="75000"/>
                  </a:schemeClr>
                </a:solidFill>
              </a:rPr>
              <a:t>-Erkrankungen mit schwerem Verlauf, Deutschland 2014-2018 </a:t>
            </a:r>
            <a:br>
              <a:rPr lang="de-DE" sz="32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1600" b="0" dirty="0">
                <a:solidFill>
                  <a:schemeClr val="accent5">
                    <a:lumMod val="75000"/>
                  </a:schemeClr>
                </a:solidFill>
              </a:rPr>
              <a:t>(aus: Infektionsepidemiologisches Jahrbuch 2018, RKI)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7416824" cy="4155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C34BEA5A-206E-4647-B5AA-9792DBEED011}"/>
              </a:ext>
            </a:extLst>
          </p:cNvPr>
          <p:cNvSpPr/>
          <p:nvPr/>
        </p:nvSpPr>
        <p:spPr>
          <a:xfrm>
            <a:off x="1731208" y="6285539"/>
            <a:ext cx="44913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>
                <a:solidFill>
                  <a:srgbClr val="898989"/>
                </a:solidFill>
                <a:latin typeface="Calibri"/>
              </a:rPr>
              <a:t>Infektionsepidemiologisches Jahrbuch 2018, RKI</a:t>
            </a:r>
          </a:p>
        </p:txBody>
      </p:sp>
    </p:spTree>
    <p:extLst>
      <p:ext uri="{BB962C8B-B14F-4D97-AF65-F5344CB8AC3E}">
        <p14:creationId xmlns:p14="http://schemas.microsoft.com/office/powerpoint/2010/main" val="380203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b="1" dirty="0">
                <a:solidFill>
                  <a:schemeClr val="accent5">
                    <a:lumMod val="75000"/>
                  </a:schemeClr>
                </a:solidFill>
              </a:rPr>
              <a:t>Infektionsfördernde Faktoren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de-AT" sz="2400" b="1" dirty="0">
                <a:solidFill>
                  <a:srgbClr val="FF0000"/>
                </a:solidFill>
              </a:rPr>
              <a:t>Antibiotikaeinnahme</a:t>
            </a:r>
          </a:p>
          <a:p>
            <a:pPr lvl="1">
              <a:spcBef>
                <a:spcPts val="0"/>
              </a:spcBef>
            </a:pPr>
            <a:r>
              <a:rPr lang="de-AT" sz="2400" dirty="0"/>
              <a:t>am häufigsten </a:t>
            </a:r>
            <a:r>
              <a:rPr lang="de-AT" sz="2400" dirty="0" err="1"/>
              <a:t>Fluorchinolon</a:t>
            </a:r>
            <a:r>
              <a:rPr lang="de-AT" sz="2400" dirty="0"/>
              <a:t>-Einnahme</a:t>
            </a:r>
          </a:p>
          <a:p>
            <a:pPr lvl="1">
              <a:spcBef>
                <a:spcPts val="0"/>
              </a:spcBef>
            </a:pPr>
            <a:r>
              <a:rPr lang="de-AT" sz="2400" dirty="0"/>
              <a:t>die 4 </a:t>
            </a:r>
            <a:r>
              <a:rPr lang="de-AT" sz="2400" b="1" dirty="0" err="1"/>
              <a:t>C</a:t>
            </a:r>
            <a:r>
              <a:rPr lang="de-AT" sz="2400" dirty="0" err="1"/>
              <a:t>´s</a:t>
            </a:r>
            <a:r>
              <a:rPr lang="de-AT" sz="2400" dirty="0"/>
              <a:t>: </a:t>
            </a:r>
            <a:r>
              <a:rPr lang="de-DE" sz="2400" b="1" dirty="0" err="1"/>
              <a:t>C</a:t>
            </a:r>
            <a:r>
              <a:rPr lang="de-DE" sz="2400" dirty="0" err="1"/>
              <a:t>ephalosporine</a:t>
            </a:r>
            <a:r>
              <a:rPr lang="de-DE" sz="2400" dirty="0"/>
              <a:t>, </a:t>
            </a:r>
            <a:r>
              <a:rPr lang="de-DE" sz="2400" b="1" dirty="0"/>
              <a:t>C</a:t>
            </a:r>
            <a:r>
              <a:rPr lang="de-DE" sz="2400" dirty="0"/>
              <a:t>hinolone, </a:t>
            </a:r>
            <a:r>
              <a:rPr lang="de-DE" sz="2400" b="1" dirty="0" err="1"/>
              <a:t>C</a:t>
            </a:r>
            <a:r>
              <a:rPr lang="de-DE" sz="2400" dirty="0" err="1"/>
              <a:t>lindamycin</a:t>
            </a:r>
            <a:r>
              <a:rPr lang="de-DE" sz="2400" dirty="0"/>
              <a:t>, </a:t>
            </a:r>
            <a:r>
              <a:rPr lang="de-DE" sz="2400" dirty="0" err="1"/>
              <a:t>Amoxicillin-</a:t>
            </a:r>
            <a:r>
              <a:rPr lang="de-DE" sz="2400" b="1" dirty="0" err="1"/>
              <a:t>C</a:t>
            </a:r>
            <a:r>
              <a:rPr lang="de-DE" sz="2400" dirty="0" err="1"/>
              <a:t>lavulansäure</a:t>
            </a:r>
            <a:r>
              <a:rPr lang="de-AT" sz="2400" dirty="0"/>
              <a:t> </a:t>
            </a:r>
          </a:p>
          <a:p>
            <a:pPr lvl="1">
              <a:spcBef>
                <a:spcPts val="0"/>
              </a:spcBef>
            </a:pPr>
            <a:r>
              <a:rPr lang="de-AT" sz="2400" dirty="0"/>
              <a:t>primäre Gallensäuren (</a:t>
            </a:r>
            <a:r>
              <a:rPr lang="de-AT" sz="2400" dirty="0">
                <a:sym typeface="Symbol"/>
              </a:rPr>
              <a:t> </a:t>
            </a:r>
            <a:r>
              <a:rPr lang="de-AT" sz="2400" dirty="0"/>
              <a:t>bei gestörter Darmflora)</a:t>
            </a:r>
          </a:p>
          <a:p>
            <a:pPr>
              <a:spcBef>
                <a:spcPts val="0"/>
              </a:spcBef>
            </a:pPr>
            <a:r>
              <a:rPr lang="de-AT" sz="2400" dirty="0">
                <a:solidFill>
                  <a:schemeClr val="tx1"/>
                </a:solidFill>
              </a:rPr>
              <a:t>Einnahme von </a:t>
            </a:r>
            <a:r>
              <a:rPr lang="de-AT" sz="2400" b="1" dirty="0">
                <a:solidFill>
                  <a:schemeClr val="tx1"/>
                </a:solidFill>
              </a:rPr>
              <a:t>Protonenpumpenhemmern</a:t>
            </a:r>
            <a:r>
              <a:rPr lang="de-AT" sz="2400" dirty="0">
                <a:solidFill>
                  <a:schemeClr val="tx1"/>
                </a:solidFill>
              </a:rPr>
              <a:t>, NSAID</a:t>
            </a:r>
          </a:p>
          <a:p>
            <a:pPr>
              <a:spcBef>
                <a:spcPts val="0"/>
              </a:spcBef>
            </a:pPr>
            <a:r>
              <a:rPr lang="de-DE" sz="2400" b="1" dirty="0"/>
              <a:t>Immunsuppression</a:t>
            </a:r>
            <a:r>
              <a:rPr lang="de-DE" sz="1600" dirty="0"/>
              <a:t> (z.B. Zustand nach Organtransplantation)</a:t>
            </a:r>
          </a:p>
          <a:p>
            <a:pPr>
              <a:spcBef>
                <a:spcPts val="0"/>
              </a:spcBef>
            </a:pPr>
            <a:r>
              <a:rPr lang="de-DE" sz="2400" b="1" dirty="0"/>
              <a:t>schwere chronische Erkrankung </a:t>
            </a:r>
            <a:r>
              <a:rPr lang="de-DE" sz="1600" dirty="0"/>
              <a:t>(Darm-, Nierenerkrankungen, Diabetes mellitus)</a:t>
            </a:r>
          </a:p>
          <a:p>
            <a:pPr>
              <a:spcBef>
                <a:spcPts val="0"/>
              </a:spcBef>
            </a:pPr>
            <a:r>
              <a:rPr lang="de-DE" sz="2400" dirty="0"/>
              <a:t>hohes Alter</a:t>
            </a:r>
          </a:p>
          <a:p>
            <a:pPr>
              <a:spcBef>
                <a:spcPts val="0"/>
              </a:spcBef>
            </a:pPr>
            <a:r>
              <a:rPr lang="de-DE" sz="2400" dirty="0"/>
              <a:t>stationäre Behandlung (Krankenhaus, Reha-Einrichtung)</a:t>
            </a:r>
          </a:p>
          <a:p>
            <a:pPr>
              <a:spcBef>
                <a:spcPts val="0"/>
              </a:spcBef>
            </a:pPr>
            <a:r>
              <a:rPr lang="de-DE" sz="2400" dirty="0"/>
              <a:t>Bewohner von Alten- und Pflegeheimen</a:t>
            </a:r>
          </a:p>
          <a:p>
            <a:pPr marL="0" indent="0">
              <a:spcBef>
                <a:spcPts val="0"/>
              </a:spcBef>
              <a:buNone/>
            </a:pPr>
            <a:endParaRPr lang="de-AT" sz="2800" dirty="0"/>
          </a:p>
        </p:txBody>
      </p:sp>
      <p:sp>
        <p:nvSpPr>
          <p:cNvPr id="4" name="Fußzeilenplatzhalter 2">
            <a:extLst>
              <a:ext uri="{FF2B5EF4-FFF2-40B4-BE49-F238E27FC236}">
                <a16:creationId xmlns:a16="http://schemas.microsoft.com/office/drawing/2014/main" id="{D81CE441-4141-4D50-9760-DCF29ACEB5AB}"/>
              </a:ext>
            </a:extLst>
          </p:cNvPr>
          <p:cNvSpPr txBox="1"/>
          <p:nvPr/>
        </p:nvSpPr>
        <p:spPr>
          <a:xfrm>
            <a:off x="2051995" y="6299996"/>
            <a:ext cx="5039999" cy="50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0998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b="1" dirty="0">
                <a:solidFill>
                  <a:schemeClr val="accent5">
                    <a:lumMod val="75000"/>
                  </a:schemeClr>
                </a:solidFill>
              </a:rPr>
              <a:t>Infektionshemmende Faktoren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de-AT" sz="2400" dirty="0"/>
              <a:t>Physiologische (Darm-)Flora </a:t>
            </a:r>
          </a:p>
          <a:p>
            <a:pPr lvl="1">
              <a:spcBef>
                <a:spcPts val="0"/>
              </a:spcBef>
            </a:pPr>
            <a:r>
              <a:rPr lang="de-AT" sz="2400" dirty="0"/>
              <a:t>Platzhalterfunktion</a:t>
            </a:r>
          </a:p>
          <a:p>
            <a:pPr lvl="1">
              <a:spcBef>
                <a:spcPts val="0"/>
              </a:spcBef>
            </a:pPr>
            <a:r>
              <a:rPr lang="de-AT" sz="2400" dirty="0"/>
              <a:t>Bildung von sekundären Gallensäuren (aus primären Gallensäuren)</a:t>
            </a:r>
          </a:p>
          <a:p>
            <a:pPr>
              <a:spcBef>
                <a:spcPts val="0"/>
              </a:spcBef>
            </a:pPr>
            <a:r>
              <a:rPr lang="de-AT" sz="2400" dirty="0"/>
              <a:t>Rationaler Antibiotikaeinsatz (ABS = antibiotic stewardship)</a:t>
            </a:r>
          </a:p>
        </p:txBody>
      </p:sp>
      <p:sp>
        <p:nvSpPr>
          <p:cNvPr id="4" name="Fußzeilenplatzhalter 2">
            <a:extLst>
              <a:ext uri="{FF2B5EF4-FFF2-40B4-BE49-F238E27FC236}">
                <a16:creationId xmlns:a16="http://schemas.microsoft.com/office/drawing/2014/main" id="{14149E11-FB06-45E2-A00A-2D00B6289DC1}"/>
              </a:ext>
            </a:extLst>
          </p:cNvPr>
          <p:cNvSpPr txBox="1"/>
          <p:nvPr/>
        </p:nvSpPr>
        <p:spPr>
          <a:xfrm>
            <a:off x="2051995" y="6299996"/>
            <a:ext cx="5039999" cy="50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7136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b="1" dirty="0">
                <a:solidFill>
                  <a:schemeClr val="accent5">
                    <a:lumMod val="75000"/>
                  </a:schemeClr>
                </a:solidFill>
              </a:rPr>
              <a:t>Inhalt –Teil II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3C3E66-B2BD-4515-B581-0B2F5D3DDF0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EA03514-C635-4D01-AC97-820D82E21BD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Teil II / Hygienemanagement</a:t>
            </a:r>
          </a:p>
          <a:p>
            <a:pPr>
              <a:spcBef>
                <a:spcPts val="0"/>
              </a:spcBef>
            </a:pPr>
            <a:r>
              <a:rPr lang="de-AT" sz="2000" dirty="0"/>
              <a:t>ABS-Maßnahmen</a:t>
            </a:r>
          </a:p>
          <a:p>
            <a:pPr>
              <a:spcBef>
                <a:spcPts val="0"/>
              </a:spcBef>
            </a:pPr>
            <a:r>
              <a:rPr lang="de-AT" sz="2000" dirty="0"/>
              <a:t>Diagnostik (Stuhluntersuchungen)</a:t>
            </a:r>
          </a:p>
          <a:p>
            <a:pPr>
              <a:spcBef>
                <a:spcPts val="0"/>
              </a:spcBef>
            </a:pPr>
            <a:r>
              <a:rPr lang="de-AT" sz="2000" dirty="0"/>
              <a:t>Surveillance</a:t>
            </a:r>
          </a:p>
          <a:p>
            <a:pPr>
              <a:spcBef>
                <a:spcPts val="0"/>
              </a:spcBef>
            </a:pPr>
            <a:r>
              <a:rPr lang="de-AT" sz="2000" dirty="0"/>
              <a:t>Hygienemaßnahmen, Isolierung</a:t>
            </a:r>
          </a:p>
          <a:p>
            <a:pPr>
              <a:spcBef>
                <a:spcPts val="0"/>
              </a:spcBef>
            </a:pPr>
            <a:r>
              <a:rPr lang="de-AT" sz="2000" dirty="0"/>
              <a:t>Behandlungszubehör, Medizin-produkte, Wäsche, Abfälle</a:t>
            </a:r>
          </a:p>
          <a:p>
            <a:pPr>
              <a:spcBef>
                <a:spcPts val="0"/>
              </a:spcBef>
            </a:pPr>
            <a:r>
              <a:rPr lang="de-AT" sz="2000" dirty="0"/>
              <a:t>Händehygiene, Personal bzw. Patienten &amp; Besucher</a:t>
            </a:r>
          </a:p>
          <a:p>
            <a:pPr>
              <a:spcBef>
                <a:spcPts val="0"/>
              </a:spcBef>
            </a:pPr>
            <a:r>
              <a:rPr lang="de-AT" sz="2000" dirty="0"/>
              <a:t>Flächendesinfektion &amp; Reinigung</a:t>
            </a:r>
          </a:p>
          <a:p>
            <a:pPr>
              <a:spcBef>
                <a:spcPts val="0"/>
              </a:spcBef>
            </a:pPr>
            <a:r>
              <a:rPr lang="de-AT" sz="2000" dirty="0"/>
              <a:t>Sporizidie-Testung</a:t>
            </a:r>
            <a:endParaRPr lang="de-DE" sz="20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4275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b="1" dirty="0">
                <a:solidFill>
                  <a:schemeClr val="accent5">
                    <a:lumMod val="75000"/>
                  </a:schemeClr>
                </a:solidFill>
              </a:rPr>
              <a:t>ABS-Maßnahmen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de-AT" sz="2400" dirty="0"/>
              <a:t>Senkung Antibiotikaanwendungsdichte </a:t>
            </a:r>
          </a:p>
          <a:p>
            <a:pPr lvl="1">
              <a:spcBef>
                <a:spcPts val="0"/>
              </a:spcBef>
            </a:pPr>
            <a:r>
              <a:rPr lang="de-AT" sz="2000" dirty="0"/>
              <a:t>strenge Indikationsstellung, </a:t>
            </a:r>
          </a:p>
          <a:p>
            <a:pPr lvl="1">
              <a:spcBef>
                <a:spcPts val="0"/>
              </a:spcBef>
            </a:pPr>
            <a:r>
              <a:rPr lang="de-AT" sz="2000" dirty="0"/>
              <a:t>Leitliniengerechte Therapie</a:t>
            </a:r>
          </a:p>
          <a:p>
            <a:pPr lvl="1">
              <a:spcBef>
                <a:spcPts val="0"/>
              </a:spcBef>
            </a:pPr>
            <a:r>
              <a:rPr lang="de-AT" sz="2000" dirty="0"/>
              <a:t>Limitierung der Dauer </a:t>
            </a:r>
          </a:p>
          <a:p>
            <a:pPr lvl="1">
              <a:spcBef>
                <a:spcPts val="0"/>
              </a:spcBef>
            </a:pPr>
            <a:r>
              <a:rPr lang="de-AT" sz="2000" dirty="0"/>
              <a:t>usw.</a:t>
            </a:r>
          </a:p>
          <a:p>
            <a:pPr>
              <a:spcBef>
                <a:spcPts val="0"/>
              </a:spcBef>
            </a:pPr>
            <a:r>
              <a:rPr lang="de-AT" sz="2400" dirty="0"/>
              <a:t>Bevorzugung von Antibiotika mit niedrigerem CDI-Risiko</a:t>
            </a:r>
          </a:p>
          <a:p>
            <a:pPr lvl="1">
              <a:spcBef>
                <a:spcPts val="0"/>
              </a:spcBef>
            </a:pPr>
            <a:r>
              <a:rPr lang="de-AT" sz="2000" dirty="0"/>
              <a:t>Risiko hoch bei Fluorchinolonen </a:t>
            </a:r>
          </a:p>
          <a:p>
            <a:pPr lvl="1">
              <a:spcBef>
                <a:spcPts val="0"/>
              </a:spcBef>
            </a:pPr>
            <a:r>
              <a:rPr lang="de-AT" sz="2000" dirty="0"/>
              <a:t>Risiko hoch bei 3. Generation-Cephalosporinen </a:t>
            </a:r>
          </a:p>
          <a:p>
            <a:pPr lvl="1">
              <a:spcBef>
                <a:spcPts val="0"/>
              </a:spcBef>
            </a:pPr>
            <a:r>
              <a:rPr lang="de-AT" sz="2000" dirty="0"/>
              <a:t>Risiko hoch bei Clindamycin und ggf. weiteren</a:t>
            </a:r>
          </a:p>
          <a:p>
            <a:pPr>
              <a:spcBef>
                <a:spcPts val="0"/>
              </a:spcBef>
            </a:pPr>
            <a:r>
              <a:rPr lang="de-AT" sz="2400" dirty="0"/>
              <a:t>Keine Verlängerung der </a:t>
            </a:r>
            <a:r>
              <a:rPr lang="de-DE" sz="2400" dirty="0"/>
              <a:t>perioperativen Antibiotikaprophylaxe &gt;24h!</a:t>
            </a:r>
          </a:p>
          <a:p>
            <a:pPr>
              <a:spcBef>
                <a:spcPts val="0"/>
              </a:spcBef>
            </a:pPr>
            <a:r>
              <a:rPr lang="de-DE" sz="2400" dirty="0"/>
              <a:t>bei akuter CDI Absetzen der laufenden antibiotischen Therapie, soweit klinisch vertretbar</a:t>
            </a:r>
          </a:p>
        </p:txBody>
      </p:sp>
      <p:sp>
        <p:nvSpPr>
          <p:cNvPr id="4" name="Fußzeilenplatzhalter 2">
            <a:extLst>
              <a:ext uri="{FF2B5EF4-FFF2-40B4-BE49-F238E27FC236}">
                <a16:creationId xmlns:a16="http://schemas.microsoft.com/office/drawing/2014/main" id="{14149E11-FB06-45E2-A00A-2D00B6289DC1}"/>
              </a:ext>
            </a:extLst>
          </p:cNvPr>
          <p:cNvSpPr txBox="1"/>
          <p:nvPr/>
        </p:nvSpPr>
        <p:spPr>
          <a:xfrm>
            <a:off x="2051995" y="6299996"/>
            <a:ext cx="5039999" cy="50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8380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600" b="1" dirty="0">
                <a:solidFill>
                  <a:schemeClr val="accent5">
                    <a:lumMod val="75000"/>
                  </a:schemeClr>
                </a:solidFill>
              </a:rPr>
              <a:t>Diagnostik (Stuhluntersuchungen)</a:t>
            </a:r>
            <a:endParaRPr lang="de-DE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de-AT" sz="2400" dirty="0"/>
              <a:t>bei Verdacht zeitnah </a:t>
            </a:r>
            <a:r>
              <a:rPr lang="de-AT" sz="1600" dirty="0"/>
              <a:t>(Infektionsprävention, Behandlungserfolg)</a:t>
            </a:r>
            <a:endParaRPr lang="de-DE" sz="1600" dirty="0"/>
          </a:p>
          <a:p>
            <a:pPr>
              <a:spcBef>
                <a:spcPts val="0"/>
              </a:spcBef>
            </a:pPr>
            <a:r>
              <a:rPr lang="de-AT" sz="2400" dirty="0"/>
              <a:t>nur bei </a:t>
            </a:r>
            <a:r>
              <a:rPr lang="de-AT" sz="2400" b="1" dirty="0"/>
              <a:t>symptomatischen</a:t>
            </a:r>
            <a:r>
              <a:rPr lang="de-AT" sz="2400" i="1" dirty="0"/>
              <a:t> </a:t>
            </a:r>
            <a:r>
              <a:rPr lang="de-AT" sz="2400" dirty="0"/>
              <a:t>Patienten</a:t>
            </a:r>
          </a:p>
          <a:p>
            <a:pPr>
              <a:spcBef>
                <a:spcPts val="0"/>
              </a:spcBef>
            </a:pPr>
            <a:r>
              <a:rPr lang="de-AT" sz="2400" dirty="0"/>
              <a:t>bei symptomatischen </a:t>
            </a:r>
            <a:r>
              <a:rPr lang="de-AT" sz="2400" b="1" dirty="0"/>
              <a:t>Kindern &lt;1 Jahr </a:t>
            </a:r>
            <a:r>
              <a:rPr lang="de-AT" sz="2400" dirty="0"/>
              <a:t>nur in begründeten Ausnahmen.</a:t>
            </a:r>
            <a:endParaRPr lang="de-DE" sz="2400" dirty="0"/>
          </a:p>
          <a:p>
            <a:pPr>
              <a:spcBef>
                <a:spcPts val="0"/>
              </a:spcBef>
            </a:pPr>
            <a:r>
              <a:rPr lang="de-AT" sz="2400" dirty="0"/>
              <a:t>i. d. R. </a:t>
            </a:r>
            <a:r>
              <a:rPr lang="de-AT" sz="2400" b="1" dirty="0"/>
              <a:t>einmalige Stuhlprobe </a:t>
            </a:r>
            <a:r>
              <a:rPr lang="de-AT" sz="2400" dirty="0"/>
              <a:t>ausreichend</a:t>
            </a:r>
          </a:p>
          <a:p>
            <a:pPr>
              <a:spcBef>
                <a:spcPts val="0"/>
              </a:spcBef>
            </a:pPr>
            <a:r>
              <a:rPr lang="de-AT" sz="2400" b="1" dirty="0"/>
              <a:t>mehrstufiges</a:t>
            </a:r>
            <a:r>
              <a:rPr lang="de-AT" sz="2400" dirty="0"/>
              <a:t> Laborverfahren </a:t>
            </a:r>
            <a:r>
              <a:rPr lang="de-AT" sz="1600" dirty="0"/>
              <a:t>(</a:t>
            </a:r>
            <a:r>
              <a:rPr lang="de-DE" sz="1600" dirty="0"/>
              <a:t>Screening-Test, Toxin-Nachweis, Toxin-Gen-Nachweis je nach Labor) </a:t>
            </a:r>
            <a:endParaRPr lang="de-AT" sz="1600" dirty="0"/>
          </a:p>
          <a:p>
            <a:pPr>
              <a:spcBef>
                <a:spcPts val="0"/>
              </a:spcBef>
            </a:pPr>
            <a:r>
              <a:rPr lang="de-AT" sz="2400" b="1" dirty="0"/>
              <a:t>kein</a:t>
            </a:r>
            <a:r>
              <a:rPr lang="de-AT" sz="2400" dirty="0"/>
              <a:t> routinemäßiges Aufnahmescreening bei asymptomatischen Personen</a:t>
            </a:r>
            <a:endParaRPr lang="de-DE" sz="2400" dirty="0"/>
          </a:p>
        </p:txBody>
      </p:sp>
      <p:sp>
        <p:nvSpPr>
          <p:cNvPr id="4" name="Fußzeilenplatzhalter 2"/>
          <p:cNvSpPr txBox="1"/>
          <p:nvPr/>
        </p:nvSpPr>
        <p:spPr>
          <a:xfrm>
            <a:off x="1533380" y="6299996"/>
            <a:ext cx="5891002" cy="50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729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600" b="1" dirty="0" err="1">
                <a:solidFill>
                  <a:schemeClr val="accent5">
                    <a:lumMod val="75000"/>
                  </a:schemeClr>
                </a:solidFill>
              </a:rPr>
              <a:t>Surveillance</a:t>
            </a:r>
            <a:r>
              <a:rPr lang="de-AT" sz="3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AT" sz="2000" b="1" dirty="0">
                <a:solidFill>
                  <a:schemeClr val="accent5">
                    <a:lumMod val="75000"/>
                  </a:schemeClr>
                </a:solidFill>
              </a:rPr>
              <a:t>(§23 Abs.4 IfSG)</a:t>
            </a:r>
            <a:endParaRPr lang="de-DE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de-AT" sz="2400" dirty="0"/>
              <a:t>CDI in allen Bereichen eines Krankenhauses erfassen (Kat. IV). </a:t>
            </a:r>
          </a:p>
          <a:p>
            <a:pPr>
              <a:spcBef>
                <a:spcPts val="0"/>
              </a:spcBef>
            </a:pPr>
            <a:r>
              <a:rPr lang="de-DE" sz="2400" dirty="0"/>
              <a:t>Option: Modul CDAD-KISS des NRZ (für Surveillance </a:t>
            </a:r>
            <a:br>
              <a:rPr lang="de-DE" sz="2400" dirty="0"/>
            </a:br>
            <a:r>
              <a:rPr lang="de-DE" sz="2400" dirty="0"/>
              <a:t>von nosokomialen  Infektionen)*</a:t>
            </a:r>
          </a:p>
          <a:p>
            <a:pPr>
              <a:spcBef>
                <a:spcPts val="0"/>
              </a:spcBef>
            </a:pPr>
            <a:r>
              <a:rPr lang="de-AT" sz="2400" dirty="0"/>
              <a:t>zeitnahe Ergebnismitteilung an verantwortliche Mitarbeiter, damit adäquate Präventionsmaßnahmen in der Abteilung getroffen werden können (Kat. IV)</a:t>
            </a:r>
          </a:p>
          <a:p>
            <a:pPr>
              <a:spcBef>
                <a:spcPts val="0"/>
              </a:spcBef>
            </a:pPr>
            <a:r>
              <a:rPr lang="de-DE" sz="2400" dirty="0"/>
              <a:t>bei gehäuftem Auftreten ggf. Feintypisierung zur Prüfung </a:t>
            </a:r>
            <a:r>
              <a:rPr lang="de-DE" sz="1600" dirty="0">
                <a:solidFill>
                  <a:srgbClr val="898989"/>
                </a:solidFill>
                <a:latin typeface="Calibri"/>
              </a:rPr>
              <a:t>eines</a:t>
            </a:r>
            <a:r>
              <a:rPr lang="de-DE" sz="2400" dirty="0"/>
              <a:t> möglichen epidemiologischen Zusammenhangs</a:t>
            </a:r>
          </a:p>
        </p:txBody>
      </p:sp>
      <p:sp>
        <p:nvSpPr>
          <p:cNvPr id="4" name="Fußzeilenplatzhalter 2"/>
          <p:cNvSpPr txBox="1"/>
          <p:nvPr/>
        </p:nvSpPr>
        <p:spPr>
          <a:xfrm>
            <a:off x="508485" y="6291238"/>
            <a:ext cx="7600208" cy="50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00" dirty="0">
                <a:solidFill>
                  <a:srgbClr val="898989"/>
                </a:solidFill>
                <a:latin typeface="Calibri"/>
              </a:rPr>
              <a:t>*PDF-Dokument „Änderungen CDAD 2019“ (nach ECDC) und CDAD Flussdiagramm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4057DD4-9765-44FF-84F9-1B4AB7F82531}"/>
              </a:ext>
            </a:extLst>
          </p:cNvPr>
          <p:cNvSpPr txBox="1"/>
          <p:nvPr/>
        </p:nvSpPr>
        <p:spPr>
          <a:xfrm>
            <a:off x="7524328" y="2132856"/>
            <a:ext cx="1168731" cy="523220"/>
          </a:xfrm>
          <a:prstGeom prst="rect">
            <a:avLst/>
          </a:prstGeom>
          <a:noFill/>
          <a:ln w="38100">
            <a:solidFill>
              <a:srgbClr val="265A9A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solidFill>
                  <a:srgbClr val="FF0000"/>
                </a:solidFill>
              </a:rPr>
              <a:t>NEU</a:t>
            </a:r>
            <a:r>
              <a:rPr lang="de-DE" sz="2800" dirty="0"/>
              <a:t>*</a:t>
            </a:r>
            <a:endParaRPr lang="de-DE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0443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solidFill>
                  <a:schemeClr val="accent5">
                    <a:lumMod val="75000"/>
                  </a:schemeClr>
                </a:solidFill>
              </a:rPr>
              <a:t>Hygienemaßnahmen, Isolierung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de-AT" sz="2400" dirty="0"/>
              <a:t>Einzelzimmer mit eigener Nasszelle (Kat. II)</a:t>
            </a:r>
            <a:endParaRPr lang="de-DE" sz="2400" dirty="0"/>
          </a:p>
          <a:p>
            <a:pPr>
              <a:spcBef>
                <a:spcPts val="0"/>
              </a:spcBef>
            </a:pPr>
            <a:r>
              <a:rPr lang="de-AT" sz="2400" dirty="0" err="1"/>
              <a:t>Kohortierung</a:t>
            </a:r>
            <a:r>
              <a:rPr lang="de-AT" sz="2400" dirty="0"/>
              <a:t> von CDI-Patienten nur nach individueller Risikoabwägung in Absprache mit Hygienefachpersonal (Kat. II)</a:t>
            </a:r>
            <a:endParaRPr lang="de-DE" sz="2400" dirty="0"/>
          </a:p>
          <a:p>
            <a:pPr>
              <a:spcBef>
                <a:spcPts val="0"/>
              </a:spcBef>
            </a:pPr>
            <a:r>
              <a:rPr lang="de-AT" sz="2400" dirty="0"/>
              <a:t>Isolierungsdauer </a:t>
            </a:r>
          </a:p>
          <a:p>
            <a:pPr lvl="1">
              <a:spcBef>
                <a:spcPts val="0"/>
              </a:spcBef>
            </a:pPr>
            <a:r>
              <a:rPr lang="de-AT" sz="2000" dirty="0"/>
              <a:t>mindestens 48 Stunden nach Beendigung der Symptome (Kat. II) </a:t>
            </a:r>
          </a:p>
          <a:p>
            <a:pPr lvl="1">
              <a:spcBef>
                <a:spcPts val="0"/>
              </a:spcBef>
            </a:pPr>
            <a:r>
              <a:rPr lang="de-AT" sz="2000" dirty="0"/>
              <a:t>bei erhöhter Inzidenz /Ausbruchssituation ggf. länger (Kat. II) </a:t>
            </a:r>
          </a:p>
          <a:p>
            <a:pPr lvl="1">
              <a:spcBef>
                <a:spcPts val="0"/>
              </a:spcBef>
            </a:pPr>
            <a:r>
              <a:rPr lang="de-AT" sz="2000" dirty="0"/>
              <a:t>Praxistipp: Vor </a:t>
            </a:r>
            <a:r>
              <a:rPr lang="de-AT" sz="2000" dirty="0" err="1"/>
              <a:t>Entisolierung</a:t>
            </a:r>
            <a:r>
              <a:rPr lang="de-AT" sz="2000" dirty="0"/>
              <a:t> persönliche Hygiene beachten: Kleiderwechsel, Dusche etc.</a:t>
            </a:r>
            <a:endParaRPr lang="de-DE" sz="2000" dirty="0"/>
          </a:p>
          <a:p>
            <a:pPr>
              <a:spcBef>
                <a:spcPts val="0"/>
              </a:spcBef>
            </a:pPr>
            <a:r>
              <a:rPr lang="de-AT" sz="2400" dirty="0"/>
              <a:t>keine räumliche Trennung </a:t>
            </a:r>
            <a:r>
              <a:rPr lang="de-AT" sz="2400" i="1" dirty="0"/>
              <a:t>C. difficile</a:t>
            </a:r>
            <a:r>
              <a:rPr lang="de-AT" sz="2400" dirty="0"/>
              <a:t>-positiver Mütter von ihren Säuglingen (Kat. II) </a:t>
            </a:r>
          </a:p>
        </p:txBody>
      </p:sp>
      <p:sp>
        <p:nvSpPr>
          <p:cNvPr id="4" name="Fußzeilenplatzhalter 2"/>
          <p:cNvSpPr txBox="1"/>
          <p:nvPr/>
        </p:nvSpPr>
        <p:spPr>
          <a:xfrm>
            <a:off x="771181" y="6311013"/>
            <a:ext cx="6653201" cy="50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9348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Behandlungszubehör,  Medizinprodukte, Wäsche, Abfälle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de-DE" sz="2400" dirty="0"/>
              <a:t>Medizinprodukte, Pflegehilfsmittel, Verbrauchsmaterial 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für die Dauer der Isolierung im Isolierzimmer belassen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tgl. desinfizieren</a:t>
            </a:r>
          </a:p>
          <a:p>
            <a:pPr>
              <a:spcBef>
                <a:spcPts val="0"/>
              </a:spcBef>
            </a:pPr>
            <a:r>
              <a:rPr lang="de-AT" sz="2400" dirty="0"/>
              <a:t>Verwendung von kontaktfreien Thermometern z. B. Ohrthermometer anstelle von Rektalthermometern (Kat. II)</a:t>
            </a:r>
          </a:p>
          <a:p>
            <a:pPr>
              <a:spcBef>
                <a:spcPts val="0"/>
              </a:spcBef>
            </a:pPr>
            <a:r>
              <a:rPr lang="de-DE" sz="2400" dirty="0"/>
              <a:t>bei nicht patientenbezogen verwendeten Medizinprodukten  </a:t>
            </a:r>
            <a:r>
              <a:rPr lang="de-DE" sz="1600" dirty="0"/>
              <a:t>(z. B. bei fahrbaren Sonographiegeräten)</a:t>
            </a:r>
            <a:r>
              <a:rPr lang="de-DE" sz="2400" dirty="0"/>
              <a:t> sporizide Desinfektion</a:t>
            </a:r>
          </a:p>
          <a:p>
            <a:pPr>
              <a:spcBef>
                <a:spcPts val="0"/>
              </a:spcBef>
            </a:pPr>
            <a:r>
              <a:rPr lang="de-DE" sz="2400" dirty="0"/>
              <a:t>Schmutzwäsche und Abfälle 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im Patientenzimmer in geschlossenen Behältnissen sammeln 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bei durchfeuchteten Inhalten Kunststoff-Übersäcke verwenden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ohne Zwischenlagerung entsorgen</a:t>
            </a:r>
          </a:p>
          <a:p>
            <a:pPr>
              <a:spcBef>
                <a:spcPts val="0"/>
              </a:spcBef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026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b="1" dirty="0">
                <a:solidFill>
                  <a:schemeClr val="accent5">
                    <a:lumMod val="75000"/>
                  </a:schemeClr>
                </a:solidFill>
              </a:rPr>
              <a:t>Inhalt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Teil I / Epidemiologie</a:t>
            </a:r>
          </a:p>
          <a:p>
            <a:pPr>
              <a:spcBef>
                <a:spcPts val="0"/>
              </a:spcBef>
            </a:pPr>
            <a:r>
              <a:rPr lang="de-DE" sz="2200" dirty="0"/>
              <a:t>Erregername</a:t>
            </a:r>
          </a:p>
          <a:p>
            <a:pPr>
              <a:spcBef>
                <a:spcPts val="0"/>
              </a:spcBef>
            </a:pPr>
            <a:r>
              <a:rPr lang="de-DE" sz="2200" dirty="0"/>
              <a:t>Erregereigenschaften</a:t>
            </a:r>
          </a:p>
          <a:p>
            <a:pPr>
              <a:spcBef>
                <a:spcPts val="0"/>
              </a:spcBef>
            </a:pPr>
            <a:r>
              <a:rPr lang="de-DE" sz="2200" dirty="0"/>
              <a:t>Klinisches Bild der </a:t>
            </a:r>
            <a:r>
              <a:rPr lang="de-DE" sz="2200" i="1" dirty="0"/>
              <a:t>C. diff. </a:t>
            </a:r>
            <a:r>
              <a:rPr lang="de-DE" sz="2200" dirty="0"/>
              <a:t>– Infektion (CDI)</a:t>
            </a:r>
          </a:p>
          <a:p>
            <a:pPr>
              <a:spcBef>
                <a:spcPts val="0"/>
              </a:spcBef>
            </a:pPr>
            <a:r>
              <a:rPr lang="de-DE" sz="2200" dirty="0"/>
              <a:t>Epidemiologie</a:t>
            </a:r>
          </a:p>
          <a:p>
            <a:pPr>
              <a:spcBef>
                <a:spcPts val="0"/>
              </a:spcBef>
            </a:pPr>
            <a:r>
              <a:rPr lang="de-DE" sz="2200" dirty="0"/>
              <a:t>§6 Meldepflicht </a:t>
            </a:r>
            <a:r>
              <a:rPr lang="de-AT" sz="2200" dirty="0"/>
              <a:t>bei schwerem Verlauf</a:t>
            </a:r>
          </a:p>
          <a:p>
            <a:pPr>
              <a:spcBef>
                <a:spcPts val="0"/>
              </a:spcBef>
            </a:pPr>
            <a:r>
              <a:rPr lang="de-AT" sz="2200" dirty="0"/>
              <a:t>Übermittelte </a:t>
            </a:r>
            <a:r>
              <a:rPr lang="de-AT" sz="2200" i="1" dirty="0"/>
              <a:t>C. diff. </a:t>
            </a:r>
            <a:r>
              <a:rPr lang="de-DE" sz="2200" dirty="0"/>
              <a:t>–</a:t>
            </a:r>
            <a:r>
              <a:rPr lang="de-AT" sz="2200" dirty="0"/>
              <a:t>Erkrankungen</a:t>
            </a:r>
          </a:p>
          <a:p>
            <a:pPr>
              <a:spcBef>
                <a:spcPts val="0"/>
              </a:spcBef>
            </a:pPr>
            <a:r>
              <a:rPr lang="de-AT" sz="2200" dirty="0"/>
              <a:t>Infektionsfördernde Faktoren</a:t>
            </a:r>
          </a:p>
          <a:p>
            <a:pPr>
              <a:spcBef>
                <a:spcPts val="0"/>
              </a:spcBef>
            </a:pPr>
            <a:r>
              <a:rPr lang="de-AT" sz="2200" dirty="0"/>
              <a:t>Infektionshemmende Faktoren</a:t>
            </a:r>
          </a:p>
          <a:p>
            <a:pPr marL="0" indent="0">
              <a:spcBef>
                <a:spcPts val="0"/>
              </a:spcBef>
              <a:buNone/>
            </a:pPr>
            <a:endParaRPr lang="de-DE" sz="2800" dirty="0"/>
          </a:p>
          <a:p>
            <a:pPr marL="0" indent="0">
              <a:spcBef>
                <a:spcPts val="0"/>
              </a:spcBef>
              <a:buNone/>
            </a:pPr>
            <a:endParaRPr lang="de-DE" sz="2400" dirty="0"/>
          </a:p>
          <a:p>
            <a:pPr marL="457200" lvl="1" indent="0">
              <a:spcBef>
                <a:spcPts val="0"/>
              </a:spcBef>
              <a:buNone/>
            </a:pPr>
            <a:endParaRPr lang="de-DE" sz="24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EA03514-C635-4D01-AC97-820D82E21BD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Teil II / Hygienemanagement</a:t>
            </a:r>
          </a:p>
          <a:p>
            <a:pPr>
              <a:spcBef>
                <a:spcPts val="0"/>
              </a:spcBef>
            </a:pPr>
            <a:r>
              <a:rPr lang="de-AT" sz="2200" dirty="0"/>
              <a:t>ABS-Maßnahmen</a:t>
            </a:r>
          </a:p>
          <a:p>
            <a:pPr>
              <a:spcBef>
                <a:spcPts val="0"/>
              </a:spcBef>
            </a:pPr>
            <a:r>
              <a:rPr lang="de-AT" sz="2200" dirty="0"/>
              <a:t>Diagnostik (Stuhluntersuchungen)</a:t>
            </a:r>
          </a:p>
          <a:p>
            <a:pPr>
              <a:spcBef>
                <a:spcPts val="0"/>
              </a:spcBef>
            </a:pPr>
            <a:r>
              <a:rPr lang="de-AT" sz="2200" dirty="0"/>
              <a:t>Surveillance</a:t>
            </a:r>
          </a:p>
          <a:p>
            <a:pPr>
              <a:spcBef>
                <a:spcPts val="0"/>
              </a:spcBef>
            </a:pPr>
            <a:r>
              <a:rPr lang="de-AT" sz="2200" dirty="0"/>
              <a:t>Hygienemaßnahmen, Isolierung</a:t>
            </a:r>
          </a:p>
          <a:p>
            <a:pPr>
              <a:spcBef>
                <a:spcPts val="0"/>
              </a:spcBef>
            </a:pPr>
            <a:r>
              <a:rPr lang="de-AT" sz="2200" dirty="0"/>
              <a:t>Behandlungszubehör, Medizin-produkte, Wäsche, Abfälle</a:t>
            </a:r>
          </a:p>
          <a:p>
            <a:pPr>
              <a:spcBef>
                <a:spcPts val="0"/>
              </a:spcBef>
            </a:pPr>
            <a:r>
              <a:rPr lang="de-AT" sz="2200" dirty="0"/>
              <a:t>Händehygiene, Personal bzw. Patienten &amp; Besucher</a:t>
            </a:r>
          </a:p>
          <a:p>
            <a:pPr>
              <a:spcBef>
                <a:spcPts val="0"/>
              </a:spcBef>
            </a:pPr>
            <a:r>
              <a:rPr lang="de-AT" sz="2200" dirty="0"/>
              <a:t>Flächendesinfektion &amp; Reinigung</a:t>
            </a:r>
          </a:p>
          <a:p>
            <a:pPr>
              <a:spcBef>
                <a:spcPts val="0"/>
              </a:spcBef>
            </a:pPr>
            <a:r>
              <a:rPr lang="de-AT" sz="2200" dirty="0"/>
              <a:t>Sporizidie-Testung</a:t>
            </a:r>
            <a:endParaRPr lang="de-DE" sz="22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17289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b="1" dirty="0">
                <a:solidFill>
                  <a:schemeClr val="accent5">
                    <a:lumMod val="75000"/>
                  </a:schemeClr>
                </a:solidFill>
              </a:rPr>
              <a:t>Händehygiene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de-AT" sz="2400" dirty="0"/>
              <a:t>grundsätzlich </a:t>
            </a:r>
            <a:r>
              <a:rPr lang="de-AT" sz="2400" b="1" dirty="0"/>
              <a:t>Einmalhandschuhe</a:t>
            </a:r>
            <a:r>
              <a:rPr lang="de-AT" sz="2400" dirty="0"/>
              <a:t> beim Betreten des Zimmers anlegen</a:t>
            </a:r>
          </a:p>
          <a:p>
            <a:pPr lvl="1">
              <a:spcBef>
                <a:spcPts val="0"/>
              </a:spcBef>
            </a:pPr>
            <a:r>
              <a:rPr lang="de-AT" sz="2000" dirty="0"/>
              <a:t>Handschuhwechsel beim Übergang von unreinen zu reinen Tätigkeiten </a:t>
            </a:r>
          </a:p>
          <a:p>
            <a:pPr>
              <a:spcBef>
                <a:spcPts val="0"/>
              </a:spcBef>
            </a:pPr>
            <a:r>
              <a:rPr lang="de-AT" sz="2400" dirty="0"/>
              <a:t>beim Verlassen des Zimmers </a:t>
            </a: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AT" sz="2000" dirty="0"/>
              <a:t>Ablegen der Einmalhandschuhe, dann </a:t>
            </a: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AT" sz="2000" dirty="0"/>
              <a:t>hygienische Händedesinfektion, dann </a:t>
            </a: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AT" sz="2000" b="1" dirty="0"/>
              <a:t>Händewaschung</a:t>
            </a:r>
            <a:r>
              <a:rPr lang="de-AT" sz="2000" dirty="0"/>
              <a:t> mit Tensiden </a:t>
            </a:r>
            <a:br>
              <a:rPr lang="de-AT" dirty="0"/>
            </a:br>
            <a:r>
              <a:rPr lang="de-AT" sz="1600" dirty="0"/>
              <a:t>(Abreicherung der Sporen um 1,3 - 2,3 Zehnerpotenzen ) </a:t>
            </a:r>
            <a:br>
              <a:rPr lang="de-AT" sz="1600" dirty="0"/>
            </a:br>
            <a:endParaRPr lang="de-DE" sz="1600" dirty="0"/>
          </a:p>
        </p:txBody>
      </p:sp>
      <p:sp>
        <p:nvSpPr>
          <p:cNvPr id="4" name="Fußzeilenplatzhalter 2">
            <a:extLst>
              <a:ext uri="{FF2B5EF4-FFF2-40B4-BE49-F238E27FC236}">
                <a16:creationId xmlns:a16="http://schemas.microsoft.com/office/drawing/2014/main" id="{0C341D70-A124-4510-85F8-1D969F2CA3C1}"/>
              </a:ext>
            </a:extLst>
          </p:cNvPr>
          <p:cNvSpPr txBox="1"/>
          <p:nvPr/>
        </p:nvSpPr>
        <p:spPr>
          <a:xfrm>
            <a:off x="1533380" y="6299996"/>
            <a:ext cx="5891002" cy="50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52628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b="1" dirty="0">
                <a:solidFill>
                  <a:schemeClr val="accent5">
                    <a:lumMod val="75000"/>
                  </a:schemeClr>
                </a:solidFill>
              </a:rPr>
              <a:t>Patienten und Besucher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400" dirty="0"/>
              <a:t>Einweisung in Hygienemaßnahmen</a:t>
            </a:r>
          </a:p>
          <a:p>
            <a:r>
              <a:rPr lang="de-AT" sz="2400" dirty="0"/>
              <a:t>Schutzkittel für Besucher</a:t>
            </a:r>
          </a:p>
          <a:p>
            <a:r>
              <a:rPr lang="de-AT" sz="2400" dirty="0"/>
              <a:t>Patienten zur gründlichen Händedesinfektion und Händewaschung anhalten, insbesondere </a:t>
            </a:r>
          </a:p>
          <a:p>
            <a:pPr lvl="1"/>
            <a:r>
              <a:rPr lang="de-AT" sz="2000" dirty="0"/>
              <a:t>vor dem Verzehr von Nahrung </a:t>
            </a:r>
          </a:p>
          <a:p>
            <a:pPr lvl="1"/>
            <a:r>
              <a:rPr lang="de-AT" sz="2000" dirty="0"/>
              <a:t>vor dem Verlassen des Zimmers (z. B. vor Transporten zum Zwecke der Diagnostik) sowie </a:t>
            </a:r>
          </a:p>
          <a:p>
            <a:pPr lvl="1"/>
            <a:r>
              <a:rPr lang="de-AT" sz="2000" dirty="0"/>
              <a:t>nach dem Toilettenbesuch (Kat. II)</a:t>
            </a:r>
            <a:endParaRPr lang="de-DE" sz="2000" dirty="0"/>
          </a:p>
        </p:txBody>
      </p:sp>
      <p:sp>
        <p:nvSpPr>
          <p:cNvPr id="4" name="Fußzeilenplatzhalter 2">
            <a:extLst>
              <a:ext uri="{FF2B5EF4-FFF2-40B4-BE49-F238E27FC236}">
                <a16:creationId xmlns:a16="http://schemas.microsoft.com/office/drawing/2014/main" id="{5FB7C47C-60D3-4E6A-A094-C4CB23899977}"/>
              </a:ext>
            </a:extLst>
          </p:cNvPr>
          <p:cNvSpPr txBox="1"/>
          <p:nvPr/>
        </p:nvSpPr>
        <p:spPr>
          <a:xfrm>
            <a:off x="1533380" y="6299996"/>
            <a:ext cx="5891002" cy="50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0744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600" b="1" dirty="0">
                <a:solidFill>
                  <a:schemeClr val="accent5">
                    <a:lumMod val="75000"/>
                  </a:schemeClr>
                </a:solidFill>
              </a:rPr>
              <a:t>Flächendesinfektion/Reinigung -1-</a:t>
            </a:r>
            <a:endParaRPr lang="de-DE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de-AT" sz="2400" b="1" dirty="0"/>
              <a:t>Laufende Arbeitstägliche Desinfektion</a:t>
            </a:r>
          </a:p>
          <a:p>
            <a:pPr>
              <a:spcBef>
                <a:spcPts val="0"/>
              </a:spcBef>
            </a:pPr>
            <a:r>
              <a:rPr lang="de-AT" sz="2000" dirty="0"/>
              <a:t>sporizid wirksames Mittel in der bakteriziden/levuroziden Wirksamkeit (meist 0,5%) (Kat. II; wegen Geruchsbelastung)</a:t>
            </a:r>
            <a:endParaRPr lang="de-DE" sz="2000" dirty="0"/>
          </a:p>
          <a:p>
            <a:pPr>
              <a:spcBef>
                <a:spcPts val="0"/>
              </a:spcBef>
            </a:pPr>
            <a:r>
              <a:rPr lang="de-AT" sz="2000" dirty="0"/>
              <a:t>Täglich, patientennahe/handberührte Flächen, besonders auch in der Nasszelle</a:t>
            </a:r>
          </a:p>
          <a:p>
            <a:pPr>
              <a:spcBef>
                <a:spcPts val="0"/>
              </a:spcBef>
            </a:pPr>
            <a:r>
              <a:rPr lang="de-AT" sz="2000" dirty="0"/>
              <a:t>mechanische Komponente wichtig</a:t>
            </a:r>
            <a:endParaRPr lang="de-DE" sz="2000" dirty="0"/>
          </a:p>
          <a:p>
            <a:pPr marL="0" indent="0">
              <a:spcBef>
                <a:spcPts val="0"/>
              </a:spcBef>
              <a:buNone/>
            </a:pPr>
            <a:endParaRPr lang="de-AT" sz="2400" b="1" dirty="0"/>
          </a:p>
          <a:p>
            <a:pPr marL="0" indent="0">
              <a:spcBef>
                <a:spcPts val="0"/>
              </a:spcBef>
              <a:buNone/>
            </a:pPr>
            <a:r>
              <a:rPr lang="de-AT" sz="2400" b="1" dirty="0"/>
              <a:t>Schlussdesinfektion</a:t>
            </a:r>
          </a:p>
          <a:p>
            <a:pPr>
              <a:spcBef>
                <a:spcPts val="0"/>
              </a:spcBef>
            </a:pPr>
            <a:r>
              <a:rPr lang="de-AT" sz="2000" dirty="0"/>
              <a:t>in „sporizid“ wirksamer Konzentrations-Zeit- Relation (Kat. II) </a:t>
            </a:r>
          </a:p>
          <a:p>
            <a:pPr>
              <a:spcBef>
                <a:spcPts val="0"/>
              </a:spcBef>
            </a:pPr>
            <a:r>
              <a:rPr lang="de-AT" sz="2000" dirty="0"/>
              <a:t>alle erreichbaren Flächen des Zimmers (auch Bett mit Matratzen-Schutz-bezug, Nachtschrank), die Nasszelle und den Fußboden</a:t>
            </a:r>
          </a:p>
          <a:p>
            <a:pPr>
              <a:spcBef>
                <a:spcPts val="0"/>
              </a:spcBef>
            </a:pPr>
            <a:r>
              <a:rPr lang="de-AT" sz="2000" dirty="0"/>
              <a:t>nicht-manuelle Verfahren („Raumdesinfektion“, z.B. H</a:t>
            </a:r>
            <a:r>
              <a:rPr lang="de-AT" sz="2000" baseline="-25000" dirty="0"/>
              <a:t>2</a:t>
            </a:r>
            <a:r>
              <a:rPr lang="de-AT" sz="2000" dirty="0"/>
              <a:t>O</a:t>
            </a:r>
            <a:r>
              <a:rPr lang="de-AT" sz="2000" baseline="-25000" dirty="0"/>
              <a:t>2</a:t>
            </a:r>
            <a:r>
              <a:rPr lang="de-AT" sz="2000" dirty="0"/>
              <a:t>-Vernebelung) nicht allgemein anerkannt</a:t>
            </a:r>
            <a:endParaRPr lang="de-DE" sz="2000" dirty="0"/>
          </a:p>
          <a:p>
            <a:pPr>
              <a:spcBef>
                <a:spcPts val="0"/>
              </a:spcBef>
            </a:pPr>
            <a:endParaRPr lang="de-DE" sz="2400" dirty="0"/>
          </a:p>
        </p:txBody>
      </p:sp>
      <p:sp>
        <p:nvSpPr>
          <p:cNvPr id="5" name="Fußzeilenplatzhalter 2"/>
          <p:cNvSpPr txBox="1"/>
          <p:nvPr/>
        </p:nvSpPr>
        <p:spPr>
          <a:xfrm>
            <a:off x="775175" y="6354002"/>
            <a:ext cx="7491469" cy="50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2671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4645" y="192851"/>
            <a:ext cx="7200003" cy="1079997"/>
          </a:xfrm>
        </p:spPr>
        <p:txBody>
          <a:bodyPr/>
          <a:lstStyle/>
          <a:p>
            <a:r>
              <a:rPr lang="de-AT" sz="3200" b="1" dirty="0">
                <a:solidFill>
                  <a:schemeClr val="accent5">
                    <a:lumMod val="75000"/>
                  </a:schemeClr>
                </a:solidFill>
              </a:rPr>
              <a:t>Flächendesinfektion/Reinigung </a:t>
            </a:r>
            <a:br>
              <a:rPr lang="de-AT" sz="32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AT" sz="3200" b="1" dirty="0">
                <a:solidFill>
                  <a:schemeClr val="accent5">
                    <a:lumMod val="75000"/>
                  </a:schemeClr>
                </a:solidFill>
              </a:rPr>
              <a:t>- Sporizidie</a:t>
            </a:r>
            <a:r>
              <a:rPr lang="de-AT" sz="3200" dirty="0">
                <a:solidFill>
                  <a:schemeClr val="accent5">
                    <a:lumMod val="75000"/>
                  </a:schemeClr>
                </a:solidFill>
              </a:rPr>
              <a:t>-</a:t>
            </a:r>
            <a:r>
              <a:rPr lang="de-AT" sz="3200" b="1" dirty="0">
                <a:solidFill>
                  <a:schemeClr val="accent5">
                    <a:lumMod val="75000"/>
                  </a:schemeClr>
                </a:solidFill>
              </a:rPr>
              <a:t>Testung-</a:t>
            </a:r>
            <a:endParaRPr lang="de-DE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2000" y="1342922"/>
            <a:ext cx="8532001" cy="1426606"/>
          </a:xfrm>
        </p:spPr>
        <p:txBody>
          <a:bodyPr/>
          <a:lstStyle/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News Gothic MT" pitchFamily="34" charset="0"/>
              <a:buChar char="–"/>
              <a:defRPr/>
            </a:pPr>
            <a:r>
              <a:rPr lang="de-DE" altLang="zh-CN" sz="2000" dirty="0"/>
              <a:t>zurzeit sind keine </a:t>
            </a:r>
            <a:r>
              <a:rPr lang="de-DE" altLang="zh-CN" sz="2000" dirty="0" err="1"/>
              <a:t>sporiziden</a:t>
            </a:r>
            <a:r>
              <a:rPr lang="de-DE" altLang="zh-CN" sz="2000" dirty="0"/>
              <a:t> Mittel in der Liste beim VAH e.V. und RKI aufgeführt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News Gothic MT" pitchFamily="34" charset="0"/>
              <a:buChar char="–"/>
              <a:defRPr/>
            </a:pPr>
            <a:r>
              <a:rPr lang="de-DE" altLang="zh-CN" sz="2000" dirty="0"/>
              <a:t>solange keine Desinfektionsmittel beim VAH/RKI angemeldet werden, können folgende Prüfungen eingefordert werden. Mit Methode 19 gibt es jetzt einen praxisnahen 4-Felder-Test</a:t>
            </a:r>
          </a:p>
        </p:txBody>
      </p:sp>
      <p:sp>
        <p:nvSpPr>
          <p:cNvPr id="5" name="Fußzeilenplatzhalter 2"/>
          <p:cNvSpPr txBox="1"/>
          <p:nvPr/>
        </p:nvSpPr>
        <p:spPr>
          <a:xfrm>
            <a:off x="775175" y="6583044"/>
            <a:ext cx="7491469" cy="27495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rPr>
              <a:t>© Fotos bzw. Folie Hygieneinstitut, Universitätsklinikum Bonn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02" y="3219450"/>
            <a:ext cx="3312000" cy="2734387"/>
          </a:xfrm>
          <a:prstGeom prst="rect">
            <a:avLst/>
          </a:prstGeom>
          <a:noFill/>
          <a:ln w="1587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59" y="3208561"/>
            <a:ext cx="3312000" cy="2706408"/>
          </a:xfrm>
          <a:prstGeom prst="rect">
            <a:avLst/>
          </a:prstGeom>
          <a:noFill/>
          <a:ln w="1587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78" t="39828" r="37128" b="20344"/>
          <a:stretch/>
        </p:blipFill>
        <p:spPr bwMode="auto">
          <a:xfrm>
            <a:off x="632459" y="4934030"/>
            <a:ext cx="3665221" cy="1649015"/>
          </a:xfrm>
          <a:prstGeom prst="rect">
            <a:avLst/>
          </a:prstGeom>
          <a:noFill/>
          <a:ln w="1587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" name="Picture 6" descr="DSCN464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4645" y="2830561"/>
            <a:ext cx="1009781" cy="756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" name="image3.jpe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473727" y="2830561"/>
            <a:ext cx="1229938" cy="75600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0424B432-C552-4538-BF0A-BCC66CEBBE99}"/>
              </a:ext>
            </a:extLst>
          </p:cNvPr>
          <p:cNvSpPr txBox="1"/>
          <p:nvPr/>
        </p:nvSpPr>
        <p:spPr>
          <a:xfrm>
            <a:off x="7553666" y="2621125"/>
            <a:ext cx="1038993" cy="523220"/>
          </a:xfrm>
          <a:prstGeom prst="rect">
            <a:avLst/>
          </a:prstGeom>
          <a:noFill/>
          <a:ln w="38100">
            <a:solidFill>
              <a:srgbClr val="265A9A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solidFill>
                  <a:srgbClr val="FF0000"/>
                </a:solidFill>
              </a:rPr>
              <a:t>NEU</a:t>
            </a:r>
          </a:p>
        </p:txBody>
      </p:sp>
    </p:spTree>
    <p:extLst>
      <p:ext uri="{BB962C8B-B14F-4D97-AF65-F5344CB8AC3E}">
        <p14:creationId xmlns:p14="http://schemas.microsoft.com/office/powerpoint/2010/main" val="3747945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200" dirty="0">
                <a:solidFill>
                  <a:schemeClr val="accent5">
                    <a:lumMod val="75000"/>
                  </a:schemeClr>
                </a:solidFill>
              </a:rPr>
              <a:t>Zusammenfassung</a:t>
            </a:r>
            <a:endParaRPr lang="de-DE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de-DE" sz="2400" b="1" dirty="0"/>
              <a:t>Untererfassung und Unterdiagnostik</a:t>
            </a:r>
            <a:endParaRPr lang="de-DE" sz="2400" dirty="0"/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DE" sz="2000" dirty="0"/>
              <a:t>Späte/fehlende Diagnosestellung  (besonders ambulant) </a:t>
            </a: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DE" sz="2000" dirty="0"/>
              <a:t>Untererfassung bei Meldedaten für schwere Verläufe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b="1" dirty="0"/>
              <a:t>Aufgrund der Sporenbildung: Sporen-Abreicherung und Sporizidie</a:t>
            </a: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DE" sz="2000" dirty="0"/>
              <a:t>Händedesinfektion + Waschung + Trocknung</a:t>
            </a: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DE" sz="2000" dirty="0"/>
              <a:t>Relevanz der Patientenumgebung hoch: täglich Reinigung mit sporizid wirksamem Mittel &amp; sporizide Schlussdesinfektion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b="1" dirty="0"/>
              <a:t>Rationaler Einsatz von Antibiotika- und anderer Medikamente</a:t>
            </a: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DE" sz="2000" dirty="0"/>
              <a:t>Weitestmögliche Reduktion von Antibiotika</a:t>
            </a: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DE" sz="2000" dirty="0"/>
              <a:t>Förderung der physiologischen Darmflora</a:t>
            </a:r>
          </a:p>
          <a:p>
            <a:pPr marL="0" indent="0">
              <a:spcBef>
                <a:spcPts val="0"/>
              </a:spcBef>
              <a:buNone/>
            </a:pPr>
            <a:endParaRPr lang="de-AT" sz="2400" b="1" dirty="0"/>
          </a:p>
          <a:p>
            <a:pPr>
              <a:spcBef>
                <a:spcPts val="0"/>
              </a:spcBef>
            </a:pPr>
            <a:endParaRPr lang="de-DE" sz="2400" dirty="0"/>
          </a:p>
        </p:txBody>
      </p:sp>
      <p:sp>
        <p:nvSpPr>
          <p:cNvPr id="5" name="Fußzeilenplatzhalter 2"/>
          <p:cNvSpPr txBox="1"/>
          <p:nvPr/>
        </p:nvSpPr>
        <p:spPr>
          <a:xfrm>
            <a:off x="775175" y="6354002"/>
            <a:ext cx="7491469" cy="50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67096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600" b="1" dirty="0">
                <a:solidFill>
                  <a:schemeClr val="accent1">
                    <a:lumMod val="75000"/>
                  </a:schemeClr>
                </a:solidFill>
              </a:rPr>
              <a:t>Quellen</a:t>
            </a:r>
            <a:endParaRPr lang="de-DE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2000" y="1342922"/>
            <a:ext cx="8532001" cy="505414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de-DE" sz="1600" dirty="0"/>
              <a:t>Hygienemaßnahmen bei </a:t>
            </a:r>
            <a:r>
              <a:rPr lang="de-DE" sz="1600" i="1" dirty="0"/>
              <a:t>Clostridioides difficile</a:t>
            </a:r>
            <a:r>
              <a:rPr lang="de-DE" sz="1600" dirty="0"/>
              <a:t>-Infektion (CDI). Empfehlung der Kommission für Krankenhaushygiene und Infektionsprävention (KRINKO) beim Robert-Koch-Institut. Bundesgesundheitsbl 2019 · 62:906–923</a:t>
            </a:r>
          </a:p>
          <a:p>
            <a:pPr>
              <a:spcBef>
                <a:spcPts val="0"/>
              </a:spcBef>
            </a:pPr>
            <a:r>
              <a:rPr lang="de-DE" sz="1600" dirty="0"/>
              <a:t>Nationales Referenzzentrum für Surveillance von nosokomialen Infektionen(NRZ). Deutsche nationale Punkt-Prävalenzerhebung zu nosokomialen Infektionen und Antibiotika-Anwendung 2016. Abschlussbericht 2017 12. März 2018</a:t>
            </a:r>
          </a:p>
          <a:p>
            <a:pPr>
              <a:spcBef>
                <a:spcPts val="0"/>
              </a:spcBef>
            </a:pPr>
            <a:r>
              <a:rPr lang="de-DE" sz="1600" dirty="0"/>
              <a:t>Robert Koch-Institut (RKI). Infektionsepidemiologisches Jahrbuch meldepflichtiger Krankheiten für 2016: Robert Koch-Institut; 2017</a:t>
            </a:r>
          </a:p>
          <a:p>
            <a:pPr>
              <a:spcBef>
                <a:spcPts val="0"/>
              </a:spcBef>
            </a:pPr>
            <a:r>
              <a:rPr lang="de-DE" sz="1600" dirty="0"/>
              <a:t>2014 </a:t>
            </a:r>
            <a:r>
              <a:rPr lang="de-DE" sz="1600" dirty="0" err="1"/>
              <a:t>EpidBull</a:t>
            </a:r>
            <a:r>
              <a:rPr lang="de-DE" sz="1600" dirty="0"/>
              <a:t> Nr. 27 und 2016 </a:t>
            </a:r>
            <a:r>
              <a:rPr lang="de-DE" sz="1600" dirty="0" err="1"/>
              <a:t>EpidBull</a:t>
            </a:r>
            <a:r>
              <a:rPr lang="de-DE" sz="1600" dirty="0"/>
              <a:t> Nr. 16 </a:t>
            </a:r>
          </a:p>
          <a:p>
            <a:pPr>
              <a:spcBef>
                <a:spcPts val="0"/>
              </a:spcBef>
            </a:pPr>
            <a:r>
              <a:rPr lang="de-DE" sz="1600" dirty="0"/>
              <a:t>Balch A, </a:t>
            </a:r>
            <a:r>
              <a:rPr lang="de-DE" sz="1600" dirty="0" err="1"/>
              <a:t>Wendelboe</a:t>
            </a:r>
            <a:r>
              <a:rPr lang="de-DE" sz="1600" dirty="0"/>
              <a:t> AM, Vesely SK, </a:t>
            </a:r>
            <a:r>
              <a:rPr lang="de-DE" sz="1600" dirty="0" err="1"/>
              <a:t>Bratzler</a:t>
            </a:r>
            <a:r>
              <a:rPr lang="de-DE" sz="1600" dirty="0"/>
              <a:t> DW. </a:t>
            </a:r>
            <a:r>
              <a:rPr lang="de-DE" sz="1600" dirty="0" err="1"/>
              <a:t>Antibiotic</a:t>
            </a:r>
            <a:r>
              <a:rPr lang="de-DE" sz="1600" dirty="0"/>
              <a:t> </a:t>
            </a:r>
            <a:r>
              <a:rPr lang="de-DE" sz="1600" dirty="0" err="1"/>
              <a:t>prophylaxis</a:t>
            </a:r>
            <a:r>
              <a:rPr lang="de-DE" sz="1600" dirty="0"/>
              <a:t> </a:t>
            </a:r>
            <a:r>
              <a:rPr lang="de-DE" sz="1600" dirty="0" err="1"/>
              <a:t>for</a:t>
            </a:r>
            <a:r>
              <a:rPr lang="de-DE" sz="1600" dirty="0"/>
              <a:t> </a:t>
            </a:r>
            <a:r>
              <a:rPr lang="de-DE" sz="1600" dirty="0" err="1"/>
              <a:t>surgical</a:t>
            </a:r>
            <a:r>
              <a:rPr lang="de-DE" sz="1600" dirty="0"/>
              <a:t> </a:t>
            </a:r>
            <a:r>
              <a:rPr lang="de-DE" sz="1600" dirty="0" err="1"/>
              <a:t>site</a:t>
            </a:r>
            <a:r>
              <a:rPr lang="de-DE" sz="1600" dirty="0"/>
              <a:t> </a:t>
            </a:r>
            <a:r>
              <a:rPr lang="de-DE" sz="1600" dirty="0" err="1"/>
              <a:t>infections</a:t>
            </a:r>
            <a:r>
              <a:rPr lang="de-DE" sz="1600" dirty="0"/>
              <a:t> </a:t>
            </a:r>
            <a:r>
              <a:rPr lang="de-DE" sz="1600" dirty="0" err="1"/>
              <a:t>as</a:t>
            </a:r>
            <a:r>
              <a:rPr lang="de-DE" sz="1600" dirty="0"/>
              <a:t> a </a:t>
            </a:r>
            <a:r>
              <a:rPr lang="de-DE" sz="1600" dirty="0" err="1"/>
              <a:t>risk</a:t>
            </a:r>
            <a:r>
              <a:rPr lang="de-DE" sz="1600" dirty="0"/>
              <a:t> </a:t>
            </a:r>
            <a:r>
              <a:rPr lang="de-DE" sz="1600" dirty="0" err="1"/>
              <a:t>factor</a:t>
            </a:r>
            <a:r>
              <a:rPr lang="de-DE" sz="1600" dirty="0"/>
              <a:t> </a:t>
            </a:r>
            <a:r>
              <a:rPr lang="de-DE" sz="1600" dirty="0" err="1"/>
              <a:t>for</a:t>
            </a:r>
            <a:r>
              <a:rPr lang="de-DE" sz="1600" dirty="0"/>
              <a:t> </a:t>
            </a:r>
            <a:r>
              <a:rPr lang="de-DE" sz="1600" dirty="0" err="1"/>
              <a:t>infection</a:t>
            </a:r>
            <a:r>
              <a:rPr lang="de-DE" sz="1600" dirty="0"/>
              <a:t> </a:t>
            </a:r>
            <a:r>
              <a:rPr lang="de-DE" sz="1600" dirty="0" err="1"/>
              <a:t>with</a:t>
            </a:r>
            <a:r>
              <a:rPr lang="de-DE" sz="1600" dirty="0"/>
              <a:t> Clostridium difficile. </a:t>
            </a:r>
            <a:r>
              <a:rPr lang="de-DE" sz="1600" dirty="0" err="1"/>
              <a:t>PloS</a:t>
            </a:r>
            <a:r>
              <a:rPr lang="de-DE" sz="1600" dirty="0"/>
              <a:t> </a:t>
            </a:r>
            <a:r>
              <a:rPr lang="de-DE" sz="1600" dirty="0" err="1"/>
              <a:t>one</a:t>
            </a:r>
            <a:r>
              <a:rPr lang="de-DE" sz="1600" dirty="0"/>
              <a:t>. 2017;12(6):e0179117</a:t>
            </a:r>
          </a:p>
          <a:p>
            <a:pPr>
              <a:spcBef>
                <a:spcPts val="0"/>
              </a:spcBef>
            </a:pPr>
            <a:r>
              <a:rPr lang="de-DE" sz="1600" dirty="0"/>
              <a:t>CDC / Centers </a:t>
            </a:r>
            <a:r>
              <a:rPr lang="de-DE" sz="1600" dirty="0" err="1"/>
              <a:t>for</a:t>
            </a:r>
            <a:r>
              <a:rPr lang="de-DE" sz="1600" dirty="0"/>
              <a:t> Disease Control: Graphiken zu CDI-Prävention, online verfügbar</a:t>
            </a:r>
          </a:p>
          <a:p>
            <a:pPr>
              <a:spcBef>
                <a:spcPts val="0"/>
              </a:spcBef>
            </a:pPr>
            <a:endParaRPr lang="de-DE" sz="1600" dirty="0"/>
          </a:p>
          <a:p>
            <a:pPr>
              <a:spcBef>
                <a:spcPts val="0"/>
              </a:spcBef>
            </a:pPr>
            <a:endParaRPr lang="de-DE" sz="1600" dirty="0"/>
          </a:p>
        </p:txBody>
      </p:sp>
      <p:sp>
        <p:nvSpPr>
          <p:cNvPr id="5" name="Fußzeilenplatzhalter 2"/>
          <p:cNvSpPr txBox="1"/>
          <p:nvPr/>
        </p:nvSpPr>
        <p:spPr>
          <a:xfrm>
            <a:off x="775175" y="6354002"/>
            <a:ext cx="7491469" cy="50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335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de-DE" sz="6600" b="1" dirty="0"/>
          </a:p>
          <a:p>
            <a:pPr marL="0" indent="0" algn="ctr">
              <a:buNone/>
            </a:pPr>
            <a:r>
              <a:rPr lang="de-DE" sz="6600" b="1" dirty="0">
                <a:solidFill>
                  <a:schemeClr val="accent1">
                    <a:lumMod val="75000"/>
                  </a:schemeClr>
                </a:solidFill>
                <a:hlinkClick r:id="rId3" action="ppaction://hlinksldjump"/>
              </a:rPr>
              <a:t>Vielen Dank!</a:t>
            </a:r>
            <a:endParaRPr lang="de-DE" sz="6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de-DE" sz="6600" b="1" dirty="0"/>
          </a:p>
          <a:p>
            <a:pPr marL="0" indent="0" algn="ctr">
              <a:buNone/>
            </a:pPr>
            <a:endParaRPr lang="de-DE" sz="2400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AD7B-5138-44F6-84B0-1ADA7080AA4B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063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b="1" dirty="0">
                <a:solidFill>
                  <a:schemeClr val="accent5">
                    <a:lumMod val="75000"/>
                  </a:schemeClr>
                </a:solidFill>
              </a:rPr>
              <a:t>Erregername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de-DE" sz="2400" dirty="0"/>
              <a:t>seit August 2016:</a:t>
            </a:r>
          </a:p>
          <a:p>
            <a:pPr>
              <a:spcBef>
                <a:spcPts val="0"/>
              </a:spcBef>
            </a:pPr>
            <a:r>
              <a:rPr lang="de-DE" sz="2400" dirty="0"/>
              <a:t>Genus Clostridioides: Bakterien, die auf Menschen und Tieren gefunden werden</a:t>
            </a:r>
          </a:p>
          <a:p>
            <a:pPr>
              <a:spcBef>
                <a:spcPts val="0"/>
              </a:spcBef>
            </a:pPr>
            <a:r>
              <a:rPr lang="de-DE" sz="2400" dirty="0"/>
              <a:t>Genus Clostridium: nur Bakterien, die auf Pflanzen gefunden werden</a:t>
            </a:r>
          </a:p>
          <a:p>
            <a:pPr>
              <a:spcBef>
                <a:spcPts val="0"/>
              </a:spcBef>
            </a:pPr>
            <a:r>
              <a:rPr lang="de-DE" sz="2400" dirty="0"/>
              <a:t>Spezies: </a:t>
            </a:r>
            <a:r>
              <a:rPr lang="de-DE" sz="2400" b="1" i="1" dirty="0">
                <a:solidFill>
                  <a:srgbClr val="265A9A"/>
                </a:solidFill>
              </a:rPr>
              <a:t>Clostridioides difficile = C. difficile </a:t>
            </a:r>
          </a:p>
          <a:p>
            <a:pPr>
              <a:spcBef>
                <a:spcPts val="0"/>
              </a:spcBef>
            </a:pPr>
            <a:endParaRPr lang="de-DE" sz="2400" i="1" dirty="0"/>
          </a:p>
          <a:p>
            <a:pPr>
              <a:spcBef>
                <a:spcPts val="0"/>
              </a:spcBef>
            </a:pPr>
            <a:endParaRPr lang="de-DE" sz="2400" i="1" dirty="0"/>
          </a:p>
          <a:p>
            <a:pPr>
              <a:spcBef>
                <a:spcPts val="0"/>
              </a:spcBef>
            </a:pPr>
            <a:r>
              <a:rPr lang="de-DE" sz="2400" dirty="0"/>
              <a:t>Andere medizinisch relevante Spezies </a:t>
            </a:r>
          </a:p>
          <a:p>
            <a:pPr lvl="1">
              <a:spcBef>
                <a:spcPts val="0"/>
              </a:spcBef>
            </a:pPr>
            <a:r>
              <a:rPr lang="de-DE" sz="2000" i="1" dirty="0"/>
              <a:t>C. tetani </a:t>
            </a:r>
            <a:r>
              <a:rPr lang="de-DE" sz="2000" dirty="0"/>
              <a:t>(Tetanus) </a:t>
            </a:r>
          </a:p>
          <a:p>
            <a:pPr lvl="1">
              <a:spcBef>
                <a:spcPts val="0"/>
              </a:spcBef>
            </a:pPr>
            <a:r>
              <a:rPr lang="de-DE" sz="2000" i="1" dirty="0"/>
              <a:t>C. </a:t>
            </a:r>
            <a:r>
              <a:rPr lang="de-DE" sz="2000" i="1" dirty="0" err="1"/>
              <a:t>perfringens</a:t>
            </a:r>
            <a:r>
              <a:rPr lang="de-DE" sz="2000" i="1" dirty="0"/>
              <a:t> </a:t>
            </a:r>
            <a:r>
              <a:rPr lang="de-DE" sz="2000" dirty="0"/>
              <a:t>(Gasbrand) </a:t>
            </a:r>
          </a:p>
          <a:p>
            <a:pPr lvl="1">
              <a:spcBef>
                <a:spcPts val="0"/>
              </a:spcBef>
            </a:pPr>
            <a:r>
              <a:rPr lang="de-DE" sz="2000" i="1" dirty="0"/>
              <a:t>C. botulinum </a:t>
            </a:r>
            <a:r>
              <a:rPr lang="de-DE" sz="2000" dirty="0"/>
              <a:t>(Botulismus)</a:t>
            </a:r>
          </a:p>
          <a:p>
            <a:pPr marL="457200" lvl="1" indent="0">
              <a:spcBef>
                <a:spcPts val="0"/>
              </a:spcBef>
              <a:buNone/>
            </a:pPr>
            <a:endParaRPr lang="de-DE" sz="24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DABD026-18FA-4618-A2E8-D30BA42B4BFE}"/>
              </a:ext>
            </a:extLst>
          </p:cNvPr>
          <p:cNvSpPr txBox="1"/>
          <p:nvPr/>
        </p:nvSpPr>
        <p:spPr>
          <a:xfrm>
            <a:off x="358881" y="372517"/>
            <a:ext cx="1038993" cy="523220"/>
          </a:xfrm>
          <a:prstGeom prst="rect">
            <a:avLst/>
          </a:prstGeom>
          <a:noFill/>
          <a:ln w="38100">
            <a:solidFill>
              <a:srgbClr val="265A9A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solidFill>
                  <a:srgbClr val="FF0000"/>
                </a:solidFill>
              </a:rPr>
              <a:t>NEU</a:t>
            </a:r>
          </a:p>
        </p:txBody>
      </p:sp>
    </p:spTree>
    <p:extLst>
      <p:ext uri="{BB962C8B-B14F-4D97-AF65-F5344CB8AC3E}">
        <p14:creationId xmlns:p14="http://schemas.microsoft.com/office/powerpoint/2010/main" val="1728152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C-difficile-vonAgar24h">
            <a:extLst>
              <a:ext uri="{FF2B5EF4-FFF2-40B4-BE49-F238E27FC236}">
                <a16:creationId xmlns:a16="http://schemas.microsoft.com/office/drawing/2014/main" id="{4AB4B880-D10B-4B73-A34C-FEC3676130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86" t="45546" r="7832" b="22713"/>
          <a:stretch>
            <a:fillRect/>
          </a:stretch>
        </p:blipFill>
        <p:spPr>
          <a:xfrm>
            <a:off x="6914203" y="1624202"/>
            <a:ext cx="1772597" cy="129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b="1" dirty="0">
                <a:solidFill>
                  <a:schemeClr val="accent5">
                    <a:lumMod val="75000"/>
                  </a:schemeClr>
                </a:solidFill>
              </a:rPr>
              <a:t>Erregereigenschaften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de-DE" sz="2400" dirty="0"/>
              <a:t>grampositives, obligat anaerobes, </a:t>
            </a:r>
          </a:p>
          <a:p>
            <a:pPr>
              <a:spcBef>
                <a:spcPts val="0"/>
              </a:spcBef>
            </a:pPr>
            <a:r>
              <a:rPr lang="de-DE" sz="2400" dirty="0"/>
              <a:t>fakultativ pathogenes Stäbchenbakterium</a:t>
            </a:r>
          </a:p>
          <a:p>
            <a:pPr>
              <a:spcBef>
                <a:spcPts val="0"/>
              </a:spcBef>
            </a:pPr>
            <a:r>
              <a:rPr lang="de-DE" sz="2400" b="1" dirty="0"/>
              <a:t>Sporenbildner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gegen Austrocknung und Hitze stabil 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gegen viele Desinfektionsmittel, z.B. Alkohol und quaternäre Ammoniumverbindungen, resistent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gegen einige Antibiotika natürlich/intrinsisch resistent</a:t>
            </a:r>
          </a:p>
          <a:p>
            <a:pPr>
              <a:spcBef>
                <a:spcPts val="0"/>
              </a:spcBef>
            </a:pPr>
            <a:r>
              <a:rPr lang="de-DE" sz="2400" dirty="0"/>
              <a:t>nur </a:t>
            </a:r>
            <a:r>
              <a:rPr lang="de-DE" sz="2400" b="1" dirty="0"/>
              <a:t>Toxin-Bildner</a:t>
            </a:r>
            <a:r>
              <a:rPr lang="de-DE" sz="2400" dirty="0"/>
              <a:t> sind pathogen</a:t>
            </a:r>
          </a:p>
          <a:p>
            <a:pPr lvl="1">
              <a:spcBef>
                <a:spcPts val="0"/>
              </a:spcBef>
            </a:pPr>
            <a:r>
              <a:rPr lang="de-AT" sz="2000" dirty="0"/>
              <a:t>Toxin A (Enterotoxin) und/oder</a:t>
            </a:r>
          </a:p>
          <a:p>
            <a:pPr lvl="1">
              <a:spcBef>
                <a:spcPts val="0"/>
              </a:spcBef>
            </a:pPr>
            <a:r>
              <a:rPr lang="de-AT" sz="2000" dirty="0"/>
              <a:t>Toxin B (Zytotoxin)</a:t>
            </a:r>
          </a:p>
          <a:p>
            <a:pPr lvl="1">
              <a:spcBef>
                <a:spcPts val="0"/>
              </a:spcBef>
            </a:pPr>
            <a:r>
              <a:rPr lang="de-AT" sz="2000" dirty="0"/>
              <a:t>binäres Toxin bei einigen Stämmen mit hoher Virulenz </a:t>
            </a:r>
            <a:br>
              <a:rPr lang="de-AT" sz="2000" dirty="0"/>
            </a:br>
            <a:r>
              <a:rPr lang="de-AT" sz="2000" dirty="0"/>
              <a:t>(</a:t>
            </a:r>
            <a:r>
              <a:rPr lang="de-AT" sz="2000" b="1" dirty="0"/>
              <a:t>hypervirulente</a:t>
            </a:r>
            <a:r>
              <a:rPr lang="de-AT" sz="2000" dirty="0"/>
              <a:t> </a:t>
            </a:r>
            <a:r>
              <a:rPr lang="de-AT" sz="2000" b="1" dirty="0"/>
              <a:t>Stämme</a:t>
            </a:r>
            <a:r>
              <a:rPr lang="de-AT" sz="2000" dirty="0"/>
              <a:t>, z.B. Ribotyp 027)</a:t>
            </a:r>
            <a:endParaRPr lang="de-DE" sz="2000" dirty="0"/>
          </a:p>
        </p:txBody>
      </p:sp>
      <p:sp>
        <p:nvSpPr>
          <p:cNvPr id="4" name="Fußzeilenplatzhalter 2">
            <a:extLst>
              <a:ext uri="{FF2B5EF4-FFF2-40B4-BE49-F238E27FC236}">
                <a16:creationId xmlns:a16="http://schemas.microsoft.com/office/drawing/2014/main" id="{14149E11-FB06-45E2-A00A-2D00B6289DC1}"/>
              </a:ext>
            </a:extLst>
          </p:cNvPr>
          <p:cNvSpPr txBox="1"/>
          <p:nvPr/>
        </p:nvSpPr>
        <p:spPr>
          <a:xfrm>
            <a:off x="2051995" y="6299996"/>
            <a:ext cx="5039999" cy="50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</a:endParaRPr>
          </a:p>
        </p:txBody>
      </p:sp>
      <p:sp>
        <p:nvSpPr>
          <p:cNvPr id="6" name="Fußzeilenplatzhalter 2">
            <a:extLst>
              <a:ext uri="{FF2B5EF4-FFF2-40B4-BE49-F238E27FC236}">
                <a16:creationId xmlns:a16="http://schemas.microsoft.com/office/drawing/2014/main" id="{9EF42182-1FFD-4AC8-A4E5-B9DA6195434E}"/>
              </a:ext>
            </a:extLst>
          </p:cNvPr>
          <p:cNvSpPr txBox="1"/>
          <p:nvPr/>
        </p:nvSpPr>
        <p:spPr>
          <a:xfrm>
            <a:off x="683568" y="6381386"/>
            <a:ext cx="7560840" cy="50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rPr>
              <a:t>© Mikroskopisches Foto von </a:t>
            </a:r>
            <a:r>
              <a:rPr lang="de-DE" sz="1600" b="0" i="1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rPr>
              <a:t>C. diff.-</a:t>
            </a:r>
            <a:r>
              <a:rPr lang="de-DE" sz="16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rPr>
              <a:t>Bakterien,</a:t>
            </a:r>
            <a:r>
              <a:rPr lang="de-DE" sz="1600" b="0" i="0" u="none" strike="noStrike" kern="1200" cap="none" spc="0" dirty="0">
                <a:solidFill>
                  <a:srgbClr val="898989"/>
                </a:solidFill>
                <a:uFillTx/>
                <a:latin typeface="Calibri"/>
              </a:rPr>
              <a:t> Hygieneinstitut, Universitätsklinikum Bonn</a:t>
            </a:r>
            <a:endParaRPr lang="de-DE" sz="16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9779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sz="3200" b="1" dirty="0">
                <a:solidFill>
                  <a:schemeClr val="accent5">
                    <a:lumMod val="75000"/>
                  </a:schemeClr>
                </a:solidFill>
              </a:rPr>
              <a:t>Klinisches Bild der </a:t>
            </a:r>
            <a:r>
              <a:rPr lang="de-DE" sz="3200" b="1" i="1" dirty="0">
                <a:solidFill>
                  <a:schemeClr val="accent5">
                    <a:lumMod val="75000"/>
                  </a:schemeClr>
                </a:solidFill>
              </a:rPr>
              <a:t>C. </a:t>
            </a:r>
            <a:r>
              <a:rPr lang="de-DE" sz="3200" b="1" i="1" dirty="0" err="1">
                <a:solidFill>
                  <a:schemeClr val="accent5">
                    <a:lumMod val="75000"/>
                  </a:schemeClr>
                </a:solidFill>
              </a:rPr>
              <a:t>difficile</a:t>
            </a:r>
            <a:r>
              <a:rPr lang="de-DE" sz="3200" b="1" dirty="0">
                <a:solidFill>
                  <a:schemeClr val="accent5">
                    <a:lumMod val="75000"/>
                  </a:schemeClr>
                </a:solidFill>
              </a:rPr>
              <a:t>-Infektion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Meist Enterokolitis</a:t>
            </a:r>
          </a:p>
          <a:p>
            <a:pPr lvl="1"/>
            <a:r>
              <a:rPr lang="de-DE" sz="2000" dirty="0"/>
              <a:t>leichte bis heftige, zunächst breiig-dünnflüssige Durchfälle </a:t>
            </a:r>
          </a:p>
          <a:p>
            <a:r>
              <a:rPr lang="de-DE" sz="2400" dirty="0"/>
              <a:t>Bei schweren Verläufen </a:t>
            </a:r>
          </a:p>
          <a:p>
            <a:pPr lvl="1"/>
            <a:r>
              <a:rPr lang="de-DE" sz="2000" dirty="0"/>
              <a:t>Fieber, Blutabgänge, Dehydratation und Nierenversagen</a:t>
            </a:r>
          </a:p>
          <a:p>
            <a:pPr lvl="1"/>
            <a:r>
              <a:rPr lang="de-DE" sz="2000" dirty="0"/>
              <a:t>pseudomembranöse Kolitis </a:t>
            </a:r>
          </a:p>
          <a:p>
            <a:r>
              <a:rPr lang="de-DE" sz="2400" dirty="0"/>
              <a:t>Komplikationen</a:t>
            </a:r>
          </a:p>
          <a:p>
            <a:pPr lvl="1"/>
            <a:r>
              <a:rPr lang="de-DE" sz="2000" dirty="0"/>
              <a:t>toxisches Megakolon</a:t>
            </a:r>
          </a:p>
          <a:p>
            <a:pPr lvl="1"/>
            <a:r>
              <a:rPr lang="de-DE" sz="2000" dirty="0"/>
              <a:t>Darmperforation</a:t>
            </a:r>
          </a:p>
          <a:p>
            <a:pPr lvl="1"/>
            <a:r>
              <a:rPr lang="de-DE" sz="2000" dirty="0"/>
              <a:t>Sepsis durch </a:t>
            </a:r>
            <a:r>
              <a:rPr lang="de-DE" sz="2000" i="1" dirty="0"/>
              <a:t>C. difficile</a:t>
            </a:r>
            <a:r>
              <a:rPr lang="de-DE" sz="2000" dirty="0"/>
              <a:t> </a:t>
            </a:r>
          </a:p>
          <a:p>
            <a:pPr lvl="1"/>
            <a:r>
              <a:rPr lang="de-DE" sz="2000" dirty="0"/>
              <a:t>Rezidiv </a:t>
            </a:r>
            <a:r>
              <a:rPr lang="de-DE" sz="1600" dirty="0"/>
              <a:t>(in 20%, 2. Rezidiv dann in 40%; &gt;7 Tage und &lt;8 Wochen nach Entlassung)</a:t>
            </a:r>
          </a:p>
        </p:txBody>
      </p:sp>
    </p:spTree>
    <p:extLst>
      <p:ext uri="{BB962C8B-B14F-4D97-AF65-F5344CB8AC3E}">
        <p14:creationId xmlns:p14="http://schemas.microsoft.com/office/powerpoint/2010/main" val="3194953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600" b="1" dirty="0">
                <a:solidFill>
                  <a:schemeClr val="accent5">
                    <a:lumMod val="75000"/>
                  </a:schemeClr>
                </a:solidFill>
              </a:rPr>
              <a:t>Epidemiologie -1-</a:t>
            </a:r>
            <a:endParaRPr lang="de-DE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Besiedlungsraten mit Toxin bildenden Stämmen </a:t>
            </a:r>
          </a:p>
          <a:p>
            <a:pPr lvl="1"/>
            <a:r>
              <a:rPr lang="de-DE" sz="2400" dirty="0"/>
              <a:t>zwischen 30 und 70 % im Säuglingsalter</a:t>
            </a:r>
          </a:p>
          <a:p>
            <a:pPr lvl="1"/>
            <a:r>
              <a:rPr lang="de-DE" sz="2400" dirty="0"/>
              <a:t>0,5 - 5 % bei gesunden Erwachsenen</a:t>
            </a:r>
          </a:p>
          <a:p>
            <a:pPr lvl="1"/>
            <a:r>
              <a:rPr lang="de-DE" sz="2400" dirty="0"/>
              <a:t>5 - 30 % bei Altenheimbewohnern </a:t>
            </a:r>
          </a:p>
          <a:p>
            <a:r>
              <a:rPr lang="de-DE" sz="2400" dirty="0"/>
              <a:t>Prävalenz der CDI bei hospitalisierten Patienten (Deutschland) 0,48 % </a:t>
            </a:r>
            <a:r>
              <a:rPr lang="de-DE" sz="1600" dirty="0"/>
              <a:t>(Punktprävalenzstudie 2016)</a:t>
            </a:r>
          </a:p>
          <a:p>
            <a:r>
              <a:rPr lang="de-DE" sz="2400" dirty="0"/>
              <a:t>Zunahme der Inzidenz der CDI und von schweren Krankheitsverläufen seit Anfang des 21. Jahrhunderts</a:t>
            </a:r>
          </a:p>
          <a:p>
            <a:r>
              <a:rPr lang="de-DE" sz="2400" dirty="0"/>
              <a:t>Assoziation zu Ribotyp (RT) 027 und anderen Ribotypen (001, 014, 017, 078 und 176)</a:t>
            </a:r>
          </a:p>
        </p:txBody>
      </p:sp>
      <p:sp>
        <p:nvSpPr>
          <p:cNvPr id="4" name="Fußzeilenplatzhalter 2"/>
          <p:cNvSpPr txBox="1"/>
          <p:nvPr/>
        </p:nvSpPr>
        <p:spPr>
          <a:xfrm>
            <a:off x="396607" y="6299996"/>
            <a:ext cx="7777909" cy="50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dirty="0">
              <a:solidFill>
                <a:srgbClr val="898989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1568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600" b="1" dirty="0">
                <a:solidFill>
                  <a:schemeClr val="accent5">
                    <a:lumMod val="75000"/>
                  </a:schemeClr>
                </a:solidFill>
              </a:rPr>
              <a:t>Epidemiologie -im Krankenhaus-</a:t>
            </a:r>
            <a:endParaRPr lang="de-DE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Nosokomiale Besiedlung und Infektion</a:t>
            </a:r>
          </a:p>
          <a:p>
            <a:r>
              <a:rPr lang="de-DE" sz="2400" dirty="0"/>
              <a:t>Besiedlungsraten im Krankenhaus 20-40%</a:t>
            </a:r>
          </a:p>
          <a:p>
            <a:r>
              <a:rPr lang="de-DE" sz="2400" dirty="0"/>
              <a:t>Die Besiedlungsrate mit toxigenen Stämmen steigt mit der Dauer des Krankenhausaufenthaltes an.</a:t>
            </a:r>
          </a:p>
          <a:p>
            <a:pPr lvl="0"/>
            <a:r>
              <a:rPr lang="de-DE" sz="2400" dirty="0"/>
              <a:t>Möglichkeiten der nosokomialen Besiedlung bzw. Infektion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2000" dirty="0"/>
              <a:t>Asymptomatische Besiedlung mit nicht-toxigenen Stämmen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2000" dirty="0"/>
              <a:t>Asymptomatische Besiedlung mit toxigenen Stämmen, </a:t>
            </a:r>
            <a:r>
              <a:rPr lang="de-DE" sz="2000" dirty="0" err="1"/>
              <a:t>IgG</a:t>
            </a:r>
            <a:r>
              <a:rPr lang="de-DE" sz="2000" dirty="0"/>
              <a:t>-Antwort auf das Toxin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2000" dirty="0"/>
              <a:t>„Symptomatische Besiedlung“, d.h. </a:t>
            </a:r>
            <a:r>
              <a:rPr lang="de-DE" sz="2000" i="1" dirty="0"/>
              <a:t>C. difficile</a:t>
            </a:r>
            <a:r>
              <a:rPr lang="de-DE" sz="2000" dirty="0"/>
              <a:t>-Infektion (CDI), keine </a:t>
            </a:r>
            <a:r>
              <a:rPr lang="de-DE" sz="2000" dirty="0" err="1"/>
              <a:t>IgG</a:t>
            </a:r>
            <a:r>
              <a:rPr lang="de-DE" sz="2000" dirty="0"/>
              <a:t>-Antwort auf das Toxin</a:t>
            </a:r>
          </a:p>
          <a:p>
            <a:pPr marL="0" indent="0">
              <a:buNone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17441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>
            <a:extLst>
              <a:ext uri="{FF2B5EF4-FFF2-40B4-BE49-F238E27FC236}">
                <a16:creationId xmlns:a16="http://schemas.microsoft.com/office/drawing/2014/main" id="{0C2464E4-E670-4FCD-A148-D75EA52BF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570" y="1439996"/>
            <a:ext cx="2002430" cy="2590004"/>
          </a:xfrm>
          <a:prstGeom prst="rect">
            <a:avLst/>
          </a:prstGeom>
          <a:noFill/>
          <a:ln w="1587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AT" sz="3600" b="1" dirty="0">
                <a:solidFill>
                  <a:schemeClr val="accent5">
                    <a:lumMod val="75000"/>
                  </a:schemeClr>
                </a:solidFill>
              </a:rPr>
              <a:t>Epidemiologie -hohe Sterblichkeit-</a:t>
            </a:r>
            <a:br>
              <a:rPr lang="de-AT" sz="36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1600" b="0" dirty="0">
                <a:solidFill>
                  <a:srgbClr val="4BACC6">
                    <a:lumMod val="75000"/>
                  </a:srgbClr>
                </a:solidFill>
              </a:rPr>
              <a:t>(aus: Infektionsepidemiologisches Jahrbuch 2018, RKI)</a:t>
            </a:r>
            <a:endParaRPr lang="de-DE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Anteil an Todesfällen bei schwerem Verlauf in DE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2000" dirty="0">
                <a:sym typeface="Wingdings" panose="05000000000000000000" pitchFamily="2" charset="2"/>
              </a:rPr>
              <a:t>ernstzunehmendes Problem 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2000" dirty="0">
                <a:sym typeface="Wingdings" panose="05000000000000000000" pitchFamily="2" charset="2"/>
              </a:rPr>
              <a:t>Untererfassung der Meldedaten</a:t>
            </a:r>
            <a:endParaRPr lang="de-DE" sz="2000" dirty="0"/>
          </a:p>
        </p:txBody>
      </p:sp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14149E11-FB06-45E2-A00A-2D00B6289DC1}"/>
              </a:ext>
            </a:extLst>
          </p:cNvPr>
          <p:cNvSpPr txBox="1"/>
          <p:nvPr/>
        </p:nvSpPr>
        <p:spPr>
          <a:xfrm>
            <a:off x="2051995" y="6299996"/>
            <a:ext cx="5039999" cy="50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84"/>
          <a:stretch/>
        </p:blipFill>
        <p:spPr bwMode="auto">
          <a:xfrm>
            <a:off x="611994" y="3346111"/>
            <a:ext cx="7920000" cy="3036779"/>
          </a:xfrm>
          <a:prstGeom prst="rect">
            <a:avLst/>
          </a:prstGeom>
          <a:noFill/>
          <a:ln w="1587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5283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>
              <a:spcBef>
                <a:spcPts val="0"/>
              </a:spcBef>
            </a:pPr>
            <a:r>
              <a:rPr lang="de-DE" sz="3200" b="1" dirty="0">
                <a:solidFill>
                  <a:schemeClr val="accent5">
                    <a:lumMod val="75000"/>
                  </a:schemeClr>
                </a:solidFill>
              </a:rPr>
              <a:t>§6 Meldepflicht </a:t>
            </a:r>
            <a:r>
              <a:rPr lang="de-AT" sz="3200" dirty="0">
                <a:solidFill>
                  <a:schemeClr val="accent5">
                    <a:lumMod val="75000"/>
                  </a:schemeClr>
                </a:solidFill>
              </a:rPr>
              <a:t>bei schwerem Verlauf-1-</a:t>
            </a:r>
            <a:br>
              <a:rPr lang="de-AT" sz="3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AT" sz="1800" b="0" dirty="0">
                <a:solidFill>
                  <a:srgbClr val="4BACC6">
                    <a:lumMod val="75000"/>
                  </a:srgbClr>
                </a:solidFill>
                <a:ea typeface="+mn-ea"/>
                <a:cs typeface="+mn-cs"/>
              </a:rPr>
              <a:t>(seit 2007; angepasst 2016, siehe Infektionsschutzgesetz)</a:t>
            </a:r>
            <a:endParaRPr lang="de-DE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sz="2000" dirty="0">
                <a:solidFill>
                  <a:schemeClr val="bg1">
                    <a:lumMod val="65000"/>
                  </a:schemeClr>
                </a:solidFill>
              </a:rPr>
              <a:t>(1) </a:t>
            </a:r>
            <a:r>
              <a:rPr lang="de-DE" sz="2000" u="sng" dirty="0">
                <a:solidFill>
                  <a:schemeClr val="bg1">
                    <a:lumMod val="65000"/>
                  </a:schemeClr>
                </a:solidFill>
              </a:rPr>
              <a:t>Namentlich</a:t>
            </a:r>
            <a:r>
              <a:rPr lang="de-DE" sz="2000" dirty="0">
                <a:solidFill>
                  <a:schemeClr val="bg1">
                    <a:lumMod val="65000"/>
                  </a:schemeClr>
                </a:solidFill>
              </a:rPr>
              <a:t> ist zu melden: </a:t>
            </a:r>
          </a:p>
          <a:p>
            <a:pPr lvl="1">
              <a:defRPr/>
            </a:pPr>
            <a:r>
              <a:rPr lang="de-DE" sz="2000" dirty="0">
                <a:solidFill>
                  <a:schemeClr val="bg1">
                    <a:lumMod val="65000"/>
                  </a:schemeClr>
                </a:solidFill>
              </a:rPr>
              <a:t>1a. die Erkrankung und der Tod an</a:t>
            </a:r>
          </a:p>
          <a:p>
            <a:pPr>
              <a:defRPr/>
            </a:pPr>
            <a:r>
              <a:rPr lang="de-DE" sz="2000" i="1" dirty="0"/>
              <a:t>C. difficile</a:t>
            </a:r>
            <a:r>
              <a:rPr lang="de-DE" sz="2000" dirty="0"/>
              <a:t>-Infektion mit klinisch schwerem Verlauf </a:t>
            </a:r>
            <a:br>
              <a:rPr lang="de-DE" sz="2000" dirty="0"/>
            </a:br>
            <a:r>
              <a:rPr lang="de-DE" sz="2000" dirty="0"/>
              <a:t>Kriterien: </a:t>
            </a:r>
          </a:p>
          <a:p>
            <a:pPr lvl="1">
              <a:defRPr/>
            </a:pPr>
            <a:r>
              <a:rPr lang="de-DE" sz="2000" b="1" dirty="0">
                <a:solidFill>
                  <a:srgbClr val="265A9A"/>
                </a:solidFill>
              </a:rPr>
              <a:t>stationäre</a:t>
            </a:r>
            <a:r>
              <a:rPr lang="de-DE" sz="2000" dirty="0">
                <a:solidFill>
                  <a:srgbClr val="265A9A"/>
                </a:solidFill>
              </a:rPr>
              <a:t> Aufnahme wegen einer </a:t>
            </a:r>
            <a:r>
              <a:rPr lang="de-DE" sz="2000" b="1" dirty="0">
                <a:solidFill>
                  <a:srgbClr val="265A9A"/>
                </a:solidFill>
              </a:rPr>
              <a:t>ambulant</a:t>
            </a:r>
            <a:r>
              <a:rPr lang="de-DE" sz="2000" dirty="0">
                <a:solidFill>
                  <a:srgbClr val="265A9A"/>
                </a:solidFill>
              </a:rPr>
              <a:t> erworbenen </a:t>
            </a:r>
          </a:p>
          <a:p>
            <a:pPr marL="457200" lvl="1" indent="0">
              <a:buNone/>
              <a:defRPr/>
            </a:pPr>
            <a:r>
              <a:rPr lang="de-DE" sz="2000" dirty="0">
                <a:solidFill>
                  <a:srgbClr val="265A9A"/>
                </a:solidFill>
              </a:rPr>
              <a:t>	</a:t>
            </a:r>
            <a:r>
              <a:rPr lang="de-DE" sz="2000" i="1" dirty="0">
                <a:solidFill>
                  <a:srgbClr val="265A9A"/>
                </a:solidFill>
              </a:rPr>
              <a:t>C. difficile</a:t>
            </a:r>
            <a:r>
              <a:rPr lang="de-DE" sz="2000" dirty="0">
                <a:solidFill>
                  <a:srgbClr val="265A9A"/>
                </a:solidFill>
              </a:rPr>
              <a:t>-Infektion</a:t>
            </a:r>
          </a:p>
          <a:p>
            <a:pPr lvl="1">
              <a:defRPr/>
            </a:pPr>
            <a:r>
              <a:rPr lang="de-DE" sz="2000" dirty="0"/>
              <a:t>Verlegung auf Intensivstation</a:t>
            </a:r>
          </a:p>
          <a:p>
            <a:pPr lvl="1">
              <a:defRPr/>
            </a:pPr>
            <a:r>
              <a:rPr lang="de-DE" sz="2000" dirty="0"/>
              <a:t>Chirurgischer Eingriff / Kolektomie wegen Megakolon, Perforation</a:t>
            </a:r>
          </a:p>
          <a:p>
            <a:pPr lvl="1">
              <a:defRPr/>
            </a:pPr>
            <a:r>
              <a:rPr lang="de-DE" sz="2000" dirty="0"/>
              <a:t>Tod &lt;/=30 Tage und Infektion direkte Todesursache oder 			zum Tode beitragende Erkrankung</a:t>
            </a:r>
          </a:p>
          <a:p>
            <a:r>
              <a:rPr lang="de-AT" sz="2000" dirty="0"/>
              <a:t>Ein schwerer Verlauf hat derzeit eine Mortalität von ca. 20%.</a:t>
            </a:r>
          </a:p>
          <a:p>
            <a:r>
              <a:rPr lang="de-DE" sz="2000" dirty="0"/>
              <a:t>In Europa treten derzeit ca. 8.400 CDI-assoziierte Todesfälle pro Jahr auf.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4057DD4-9765-44FF-84F9-1B4AB7F82531}"/>
              </a:ext>
            </a:extLst>
          </p:cNvPr>
          <p:cNvSpPr txBox="1"/>
          <p:nvPr/>
        </p:nvSpPr>
        <p:spPr>
          <a:xfrm>
            <a:off x="7308304" y="3068960"/>
            <a:ext cx="1038993" cy="523220"/>
          </a:xfrm>
          <a:prstGeom prst="rect">
            <a:avLst/>
          </a:prstGeom>
          <a:noFill/>
          <a:ln w="38100">
            <a:solidFill>
              <a:srgbClr val="265A9A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solidFill>
                  <a:srgbClr val="FF0000"/>
                </a:solidFill>
              </a:rPr>
              <a:t>NEU</a:t>
            </a:r>
          </a:p>
        </p:txBody>
      </p:sp>
    </p:spTree>
    <p:extLst>
      <p:ext uri="{BB962C8B-B14F-4D97-AF65-F5344CB8AC3E}">
        <p14:creationId xmlns:p14="http://schemas.microsoft.com/office/powerpoint/2010/main" val="296144519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2163</Words>
  <Application>Microsoft Office PowerPoint</Application>
  <PresentationFormat>Bildschirmpräsentation (4:3)</PresentationFormat>
  <Paragraphs>288</Paragraphs>
  <Slides>26</Slides>
  <Notes>23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2" baseType="lpstr">
      <vt:lpstr>Arial</vt:lpstr>
      <vt:lpstr>ATRotisSansSerif</vt:lpstr>
      <vt:lpstr>Calibri</vt:lpstr>
      <vt:lpstr>News Gothic MT</vt:lpstr>
      <vt:lpstr>Symbol</vt:lpstr>
      <vt:lpstr>Larissa</vt:lpstr>
      <vt:lpstr>Schwerpunktthema 2019 Hygienemanagement bei Clostridioides difficile Infektionen (CDI)</vt:lpstr>
      <vt:lpstr>Inhalt</vt:lpstr>
      <vt:lpstr>Erregername</vt:lpstr>
      <vt:lpstr>Erregereigenschaften</vt:lpstr>
      <vt:lpstr>Klinisches Bild der C. difficile-Infektion</vt:lpstr>
      <vt:lpstr>Epidemiologie -1-</vt:lpstr>
      <vt:lpstr>Epidemiologie -im Krankenhaus-</vt:lpstr>
      <vt:lpstr>Epidemiologie -hohe Sterblichkeit- (aus: Infektionsepidemiologisches Jahrbuch 2018, RKI)</vt:lpstr>
      <vt:lpstr>§6 Meldepflicht bei schwerem Verlauf-1- (seit 2007; angepasst 2016, siehe Infektionsschutzgesetz)</vt:lpstr>
      <vt:lpstr>§6 Meldepflicht Flussdiagramm</vt:lpstr>
      <vt:lpstr>Übermittelte C. difficile-Erkrankungen mit schwerem Verlauf, Deutschland 2014-2018  (aus: Infektionsepidemiologisches Jahrbuch 2018, RKI)</vt:lpstr>
      <vt:lpstr>Infektionsfördernde Faktoren</vt:lpstr>
      <vt:lpstr>Infektionshemmende Faktoren</vt:lpstr>
      <vt:lpstr>Inhalt –Teil II</vt:lpstr>
      <vt:lpstr>ABS-Maßnahmen</vt:lpstr>
      <vt:lpstr>Diagnostik (Stuhluntersuchungen)</vt:lpstr>
      <vt:lpstr>Surveillance (§23 Abs.4 IfSG)</vt:lpstr>
      <vt:lpstr>Hygienemaßnahmen, Isolierung</vt:lpstr>
      <vt:lpstr>Behandlungszubehör,  Medizinprodukte, Wäsche, Abfälle</vt:lpstr>
      <vt:lpstr>Händehygiene</vt:lpstr>
      <vt:lpstr>Patienten und Besucher</vt:lpstr>
      <vt:lpstr>Flächendesinfektion/Reinigung -1-</vt:lpstr>
      <vt:lpstr>Flächendesinfektion/Reinigung  - Sporizidie-Testung-</vt:lpstr>
      <vt:lpstr>Zusammenfassung</vt:lpstr>
      <vt:lpstr>Quellen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Claudia</dc:creator>
  <cp:lastModifiedBy>Liane Marciano</cp:lastModifiedBy>
  <cp:revision>595</cp:revision>
  <cp:lastPrinted>2020-01-24T07:34:03Z</cp:lastPrinted>
  <dcterms:created xsi:type="dcterms:W3CDTF">2014-03-16T11:11:01Z</dcterms:created>
  <dcterms:modified xsi:type="dcterms:W3CDTF">2020-06-30T13:19:53Z</dcterms:modified>
</cp:coreProperties>
</file>